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5"/>
  </p:notesMasterIdLst>
  <p:handoutMasterIdLst>
    <p:handoutMasterId r:id="rId46"/>
  </p:handoutMasterIdLst>
  <p:sldIdLst>
    <p:sldId id="272" r:id="rId2"/>
    <p:sldId id="294" r:id="rId3"/>
    <p:sldId id="323" r:id="rId4"/>
    <p:sldId id="275" r:id="rId5"/>
    <p:sldId id="322" r:id="rId6"/>
    <p:sldId id="276" r:id="rId7"/>
    <p:sldId id="346" r:id="rId8"/>
    <p:sldId id="347" r:id="rId9"/>
    <p:sldId id="278" r:id="rId10"/>
    <p:sldId id="339" r:id="rId11"/>
    <p:sldId id="379" r:id="rId12"/>
    <p:sldId id="380" r:id="rId13"/>
    <p:sldId id="381" r:id="rId14"/>
    <p:sldId id="307" r:id="rId15"/>
    <p:sldId id="306" r:id="rId16"/>
    <p:sldId id="382" r:id="rId17"/>
    <p:sldId id="326" r:id="rId18"/>
    <p:sldId id="299" r:id="rId19"/>
    <p:sldId id="309" r:id="rId20"/>
    <p:sldId id="327" r:id="rId21"/>
    <p:sldId id="385" r:id="rId22"/>
    <p:sldId id="316" r:id="rId23"/>
    <p:sldId id="317" r:id="rId24"/>
    <p:sldId id="318" r:id="rId25"/>
    <p:sldId id="328" r:id="rId26"/>
    <p:sldId id="374" r:id="rId27"/>
    <p:sldId id="383" r:id="rId28"/>
    <p:sldId id="364" r:id="rId29"/>
    <p:sldId id="384" r:id="rId30"/>
    <p:sldId id="355" r:id="rId31"/>
    <p:sldId id="295" r:id="rId32"/>
    <p:sldId id="302" r:id="rId33"/>
    <p:sldId id="376" r:id="rId34"/>
    <p:sldId id="387" r:id="rId35"/>
    <p:sldId id="344" r:id="rId36"/>
    <p:sldId id="386" r:id="rId37"/>
    <p:sldId id="324" r:id="rId38"/>
    <p:sldId id="334" r:id="rId39"/>
    <p:sldId id="336" r:id="rId40"/>
    <p:sldId id="389" r:id="rId41"/>
    <p:sldId id="388" r:id="rId42"/>
    <p:sldId id="377" r:id="rId43"/>
    <p:sldId id="378" r:id="rId4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04" autoAdjust="0"/>
  </p:normalViewPr>
  <p:slideViewPr>
    <p:cSldViewPr>
      <p:cViewPr>
        <p:scale>
          <a:sx n="69" d="100"/>
          <a:sy n="69" d="100"/>
        </p:scale>
        <p:origin x="-1098"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33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0"/>
            <a:ext cx="2918831" cy="493315"/>
          </a:xfrm>
          <a:prstGeom prst="rect">
            <a:avLst/>
          </a:prstGeom>
        </p:spPr>
        <p:txBody>
          <a:bodyPr vert="horz" lIns="91440" tIns="45720" rIns="91440" bIns="45720" rtlCol="0"/>
          <a:lstStyle>
            <a:lvl1pPr algn="r">
              <a:defRPr sz="1200"/>
            </a:lvl1pPr>
          </a:lstStyle>
          <a:p>
            <a:fld id="{157FE556-F2BD-467A-BAB1-DD391667B879}" type="datetimeFigureOut">
              <a:rPr kumimoji="1" lang="ja-JP" altLang="en-US" smtClean="0"/>
              <a:pPr/>
              <a:t>2013/9/9</a:t>
            </a:fld>
            <a:endParaRPr kumimoji="1" lang="ja-JP" altLang="en-US"/>
          </a:p>
        </p:txBody>
      </p:sp>
      <p:sp>
        <p:nvSpPr>
          <p:cNvPr id="4" name="フッター プレースホルダー 3"/>
          <p:cNvSpPr>
            <a:spLocks noGrp="1"/>
          </p:cNvSpPr>
          <p:nvPr>
            <p:ph type="ftr" sz="quarter" idx="2"/>
          </p:nvPr>
        </p:nvSpPr>
        <p:spPr>
          <a:xfrm>
            <a:off x="1" y="9371285"/>
            <a:ext cx="2918831" cy="49331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1285"/>
            <a:ext cx="2918831" cy="493315"/>
          </a:xfrm>
          <a:prstGeom prst="rect">
            <a:avLst/>
          </a:prstGeom>
        </p:spPr>
        <p:txBody>
          <a:bodyPr vert="horz" lIns="91440" tIns="45720" rIns="91440" bIns="45720" rtlCol="0" anchor="b"/>
          <a:lstStyle>
            <a:lvl1pPr algn="r">
              <a:defRPr sz="1200"/>
            </a:lvl1pPr>
          </a:lstStyle>
          <a:p>
            <a:fld id="{B5ECC2C5-728C-4390-B18E-2A74AA449F06}" type="slidenum">
              <a:rPr kumimoji="1" lang="ja-JP" altLang="en-US" smtClean="0"/>
              <a:pPr/>
              <a:t>‹#›</a:t>
            </a:fld>
            <a:endParaRPr kumimoji="1" lang="ja-JP" altLang="en-US"/>
          </a:p>
        </p:txBody>
      </p:sp>
    </p:spTree>
    <p:extLst>
      <p:ext uri="{BB962C8B-B14F-4D97-AF65-F5344CB8AC3E}">
        <p14:creationId xmlns:p14="http://schemas.microsoft.com/office/powerpoint/2010/main" val="1040626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33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0"/>
            <a:ext cx="2918831" cy="493315"/>
          </a:xfrm>
          <a:prstGeom prst="rect">
            <a:avLst/>
          </a:prstGeom>
        </p:spPr>
        <p:txBody>
          <a:bodyPr vert="horz" lIns="91440" tIns="45720" rIns="91440" bIns="45720" rtlCol="0"/>
          <a:lstStyle>
            <a:lvl1pPr algn="r">
              <a:defRPr sz="1200"/>
            </a:lvl1pPr>
          </a:lstStyle>
          <a:p>
            <a:fld id="{37BDF0E0-9F3C-4A7A-B910-DB3E43E86646}" type="datetimeFigureOut">
              <a:rPr kumimoji="1" lang="ja-JP" altLang="en-US" smtClean="0"/>
              <a:pPr/>
              <a:t>2013/9/9</a:t>
            </a:fld>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500"/>
            <a:ext cx="5388610" cy="443984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1285"/>
            <a:ext cx="2918831" cy="49331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5"/>
            <a:ext cx="2918831" cy="493315"/>
          </a:xfrm>
          <a:prstGeom prst="rect">
            <a:avLst/>
          </a:prstGeom>
        </p:spPr>
        <p:txBody>
          <a:bodyPr vert="horz" lIns="91440" tIns="45720" rIns="91440" bIns="45720" rtlCol="0" anchor="b"/>
          <a:lstStyle>
            <a:lvl1pPr algn="r">
              <a:defRPr sz="1200"/>
            </a:lvl1pPr>
          </a:lstStyle>
          <a:p>
            <a:fld id="{6A1BCA0C-3B91-4621-8265-0C3874D3FB85}" type="slidenum">
              <a:rPr kumimoji="1" lang="ja-JP" altLang="en-US" smtClean="0"/>
              <a:pPr/>
              <a:t>‹#›</a:t>
            </a:fld>
            <a:endParaRPr kumimoji="1" lang="ja-JP" altLang="en-US"/>
          </a:p>
        </p:txBody>
      </p:sp>
    </p:spTree>
    <p:extLst>
      <p:ext uri="{BB962C8B-B14F-4D97-AF65-F5344CB8AC3E}">
        <p14:creationId xmlns:p14="http://schemas.microsoft.com/office/powerpoint/2010/main" val="12431140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C3A2B7A-0722-4A4A-B9F9-CCFBA0D233F1}" type="slidenum">
              <a:rPr lang="ja-JP" altLang="en-US" smtClean="0">
                <a:solidFill>
                  <a:prstClr val="black"/>
                </a:solidFill>
              </a:rPr>
              <a:pPr/>
              <a:t>2</a:t>
            </a:fld>
            <a:endParaRPr lang="ja-JP" altLang="en-US">
              <a:solidFill>
                <a:prstClr val="black"/>
              </a:solidFill>
            </a:endParaRPr>
          </a:p>
        </p:txBody>
      </p:sp>
    </p:spTree>
    <p:extLst>
      <p:ext uri="{BB962C8B-B14F-4D97-AF65-F5344CB8AC3E}">
        <p14:creationId xmlns:p14="http://schemas.microsoft.com/office/powerpoint/2010/main" val="6942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C3A2B7A-0722-4A4A-B9F9-CCFBA0D233F1}" type="slidenum">
              <a:rPr lang="ja-JP" altLang="en-US" smtClean="0">
                <a:solidFill>
                  <a:prstClr val="black"/>
                </a:solidFill>
              </a:rPr>
              <a:pPr/>
              <a:t>4</a:t>
            </a:fld>
            <a:endParaRPr lang="ja-JP" altLang="en-US">
              <a:solidFill>
                <a:prstClr val="black"/>
              </a:solidFill>
            </a:endParaRPr>
          </a:p>
        </p:txBody>
      </p:sp>
    </p:spTree>
    <p:extLst>
      <p:ext uri="{BB962C8B-B14F-4D97-AF65-F5344CB8AC3E}">
        <p14:creationId xmlns:p14="http://schemas.microsoft.com/office/powerpoint/2010/main" val="69428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C3A2B7A-0722-4A4A-B9F9-CCFBA0D233F1}" type="slidenum">
              <a:rPr lang="ja-JP" altLang="en-US" smtClean="0">
                <a:solidFill>
                  <a:prstClr val="black"/>
                </a:solidFill>
              </a:rPr>
              <a:pPr/>
              <a:t>31</a:t>
            </a:fld>
            <a:endParaRPr lang="ja-JP" altLang="en-US">
              <a:solidFill>
                <a:prstClr val="black"/>
              </a:solidFill>
            </a:endParaRPr>
          </a:p>
        </p:txBody>
      </p:sp>
    </p:spTree>
    <p:extLst>
      <p:ext uri="{BB962C8B-B14F-4D97-AF65-F5344CB8AC3E}">
        <p14:creationId xmlns:p14="http://schemas.microsoft.com/office/powerpoint/2010/main" val="694287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ー 29"/>
          <p:cNvSpPr>
            <a:spLocks noGrp="1"/>
          </p:cNvSpPr>
          <p:nvPr>
            <p:ph type="dt" sz="half" idx="10"/>
          </p:nvPr>
        </p:nvSpPr>
        <p:spPr/>
        <p:txBody>
          <a:bodyPr/>
          <a:lstStyle>
            <a:lvl1pPr>
              <a:defRPr>
                <a:solidFill>
                  <a:srgbClr val="FFFFFF"/>
                </a:solidFill>
              </a:defRPr>
            </a:lvl1pPr>
            <a:extLst/>
          </a:lstStyle>
          <a:p>
            <a:fld id="{6C110D7B-A5AD-4729-814B-1E349AE508D3}" type="datetime1">
              <a:rPr lang="ja-JP" altLang="en-US" smtClean="0">
                <a:solidFill>
                  <a:srgbClr val="666666"/>
                </a:solidFill>
              </a:rPr>
              <a:pPr/>
              <a:t>2013/9/9</a:t>
            </a:fld>
            <a:endParaRPr lang="ja-JP" altLang="en-US">
              <a:solidFill>
                <a:srgbClr val="666666"/>
              </a:solidFill>
            </a:endParaRPr>
          </a:p>
        </p:txBody>
      </p:sp>
      <p:sp>
        <p:nvSpPr>
          <p:cNvPr id="19" name="フッター プレースホルダー 18"/>
          <p:cNvSpPr>
            <a:spLocks noGrp="1"/>
          </p:cNvSpPr>
          <p:nvPr>
            <p:ph type="ftr" sz="quarter" idx="11"/>
          </p:nvPr>
        </p:nvSpPr>
        <p:spPr/>
        <p:txBody>
          <a:bodyPr/>
          <a:lstStyle>
            <a:lvl1pPr>
              <a:defRPr>
                <a:solidFill>
                  <a:schemeClr val="accent1">
                    <a:tint val="20000"/>
                  </a:schemeClr>
                </a:solidFill>
              </a:defRPr>
            </a:lvl1pPr>
            <a:extLst/>
          </a:lstStyle>
          <a:p>
            <a:endParaRPr lang="ja-JP" altLang="en-US">
              <a:solidFill>
                <a:srgbClr val="666666"/>
              </a:solidFill>
            </a:endParaRPr>
          </a:p>
        </p:txBody>
      </p:sp>
      <p:sp>
        <p:nvSpPr>
          <p:cNvPr id="27" name="スライド番号プレースホルダー 26"/>
          <p:cNvSpPr>
            <a:spLocks noGrp="1"/>
          </p:cNvSpPr>
          <p:nvPr>
            <p:ph type="sldNum" sz="quarter" idx="12"/>
          </p:nvPr>
        </p:nvSpPr>
        <p:spPr/>
        <p:txBody>
          <a:bodyPr/>
          <a:lstStyle>
            <a:lvl1pPr>
              <a:defRPr>
                <a:solidFill>
                  <a:srgbClr val="FFFFFF"/>
                </a:solidFill>
              </a:defRPr>
            </a:lvl1pPr>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1481329"/>
            <a:ext cx="8229600" cy="4386071"/>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795EACFE-A2D1-4F24-A273-DB8B21B8AA18}" type="datetime1">
              <a:rPr lang="ja-JP" altLang="en-US" smtClean="0">
                <a:solidFill>
                  <a:srgbClr val="666666"/>
                </a:solidFill>
              </a:rPr>
              <a:pPr/>
              <a:t>2013/9/9</a:t>
            </a:fld>
            <a:endParaRPr lang="ja-JP" altLang="en-US">
              <a:solidFill>
                <a:srgbClr val="666666"/>
              </a:solidFill>
            </a:endParaRPr>
          </a:p>
        </p:txBody>
      </p:sp>
      <p:sp>
        <p:nvSpPr>
          <p:cNvPr id="5" name="フッター プレースホルダー 4"/>
          <p:cNvSpPr>
            <a:spLocks noGrp="1"/>
          </p:cNvSpPr>
          <p:nvPr>
            <p:ph type="ftr" sz="quarter" idx="11"/>
          </p:nvPr>
        </p:nvSpPr>
        <p:spPr/>
        <p:txBody>
          <a:bodyPr/>
          <a:lstStyle>
            <a:extLst/>
          </a:lstStyle>
          <a:p>
            <a:endParaRPr lang="ja-JP" altLang="en-US">
              <a:solidFill>
                <a:srgbClr val="666666"/>
              </a:solidFill>
            </a:endParaRPr>
          </a:p>
        </p:txBody>
      </p:sp>
      <p:sp>
        <p:nvSpPr>
          <p:cNvPr id="6" name="スライド番号プレースホルダー 5"/>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41"/>
            <a:ext cx="6324600" cy="5592760"/>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109D0B47-2AF2-4B62-8205-CD2D2BBCBF8E}" type="datetime1">
              <a:rPr lang="ja-JP" altLang="en-US" smtClean="0">
                <a:solidFill>
                  <a:srgbClr val="666666"/>
                </a:solidFill>
              </a:rPr>
              <a:pPr/>
              <a:t>2013/9/9</a:t>
            </a:fld>
            <a:endParaRPr lang="ja-JP" altLang="en-US">
              <a:solidFill>
                <a:srgbClr val="666666"/>
              </a:solidFill>
            </a:endParaRPr>
          </a:p>
        </p:txBody>
      </p:sp>
      <p:sp>
        <p:nvSpPr>
          <p:cNvPr id="5" name="フッター プレースホルダー 4"/>
          <p:cNvSpPr>
            <a:spLocks noGrp="1"/>
          </p:cNvSpPr>
          <p:nvPr>
            <p:ph type="ftr" sz="quarter" idx="11"/>
          </p:nvPr>
        </p:nvSpPr>
        <p:spPr/>
        <p:txBody>
          <a:bodyPr/>
          <a:lstStyle>
            <a:extLst/>
          </a:lstStyle>
          <a:p>
            <a:endParaRPr lang="ja-JP" altLang="en-US">
              <a:solidFill>
                <a:srgbClr val="666666"/>
              </a:solidFill>
            </a:endParaRPr>
          </a:p>
        </p:txBody>
      </p:sp>
      <p:sp>
        <p:nvSpPr>
          <p:cNvPr id="6" name="スライド番号プレースホルダー 5"/>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9C6A287D-01B5-4106-A231-EDDD2F5AB600}" type="datetime1">
              <a:rPr lang="ja-JP" altLang="en-US" smtClean="0">
                <a:solidFill>
                  <a:srgbClr val="666666"/>
                </a:solidFill>
              </a:rPr>
              <a:pPr/>
              <a:t>2013/9/9</a:t>
            </a:fld>
            <a:endParaRPr lang="ja-JP" altLang="en-US">
              <a:solidFill>
                <a:srgbClr val="666666"/>
              </a:solidFill>
            </a:endParaRPr>
          </a:p>
        </p:txBody>
      </p:sp>
      <p:sp>
        <p:nvSpPr>
          <p:cNvPr id="5" name="フッター プレースホルダー 4"/>
          <p:cNvSpPr>
            <a:spLocks noGrp="1"/>
          </p:cNvSpPr>
          <p:nvPr>
            <p:ph type="ftr" sz="quarter" idx="11"/>
          </p:nvPr>
        </p:nvSpPr>
        <p:spPr/>
        <p:txBody>
          <a:bodyPr/>
          <a:lstStyle>
            <a:extLst/>
          </a:lstStyle>
          <a:p>
            <a:endParaRPr lang="ja-JP" altLang="en-US">
              <a:solidFill>
                <a:srgbClr val="666666"/>
              </a:solidFill>
            </a:endParaRPr>
          </a:p>
        </p:txBody>
      </p:sp>
      <p:sp>
        <p:nvSpPr>
          <p:cNvPr id="6" name="スライド番号プレースホルダー 5"/>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
        <p:nvSpPr>
          <p:cNvPr id="7" name="タイトル 6"/>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extLst/>
          </a:lstStyle>
          <a:p>
            <a:fld id="{C889CF39-9E74-4471-85B8-549F167B16A0}" type="datetime1">
              <a:rPr lang="ja-JP" altLang="en-US" smtClean="0">
                <a:solidFill>
                  <a:srgbClr val="666666"/>
                </a:solidFill>
              </a:rPr>
              <a:pPr/>
              <a:t>2013/9/9</a:t>
            </a:fld>
            <a:endParaRPr lang="ja-JP" altLang="en-US">
              <a:solidFill>
                <a:srgbClr val="666666"/>
              </a:solidFill>
            </a:endParaRPr>
          </a:p>
        </p:txBody>
      </p:sp>
      <p:sp>
        <p:nvSpPr>
          <p:cNvPr id="5" name="フッター プレースホルダー 4"/>
          <p:cNvSpPr>
            <a:spLocks noGrp="1"/>
          </p:cNvSpPr>
          <p:nvPr>
            <p:ph type="ftr" sz="quarter" idx="11"/>
          </p:nvPr>
        </p:nvSpPr>
        <p:spPr/>
        <p:txBody>
          <a:bodyPr/>
          <a:lstStyle>
            <a:extLst/>
          </a:lstStyle>
          <a:p>
            <a:endParaRPr lang="ja-JP" altLang="en-US">
              <a:solidFill>
                <a:srgbClr val="666666"/>
              </a:solidFill>
            </a:endParaRPr>
          </a:p>
        </p:txBody>
      </p:sp>
      <p:sp>
        <p:nvSpPr>
          <p:cNvPr id="6" name="スライド番号プレースホルダー 5"/>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extLst/>
          </a:lstStyle>
          <a:p>
            <a:fld id="{F4365CD3-97DC-4EC5-81EB-92543DCE281F}" type="datetime1">
              <a:rPr lang="ja-JP" altLang="en-US" smtClean="0">
                <a:solidFill>
                  <a:srgbClr val="666666"/>
                </a:solidFill>
              </a:rPr>
              <a:pPr/>
              <a:t>2013/9/9</a:t>
            </a:fld>
            <a:endParaRPr lang="ja-JP" altLang="en-US">
              <a:solidFill>
                <a:srgbClr val="666666"/>
              </a:solidFill>
            </a:endParaRPr>
          </a:p>
        </p:txBody>
      </p:sp>
      <p:sp>
        <p:nvSpPr>
          <p:cNvPr id="6" name="フッター プレースホルダー 5"/>
          <p:cNvSpPr>
            <a:spLocks noGrp="1"/>
          </p:cNvSpPr>
          <p:nvPr>
            <p:ph type="ftr" sz="quarter" idx="11"/>
          </p:nvPr>
        </p:nvSpPr>
        <p:spPr/>
        <p:txBody>
          <a:bodyPr/>
          <a:lstStyle>
            <a:extLst/>
          </a:lstStyle>
          <a:p>
            <a:endParaRPr lang="ja-JP" altLang="en-US">
              <a:solidFill>
                <a:srgbClr val="666666"/>
              </a:solidFill>
            </a:endParaRPr>
          </a:p>
        </p:txBody>
      </p:sp>
      <p:sp>
        <p:nvSpPr>
          <p:cNvPr id="7" name="スライド番号プレースホルダー 6"/>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
        <p:nvSpPr>
          <p:cNvPr id="8" name="タイトル 7"/>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5" name="コンテンツ プレースホルダー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ー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0"/>
          </p:nvPr>
        </p:nvSpPr>
        <p:spPr/>
        <p:txBody>
          <a:bodyPr/>
          <a:lstStyle>
            <a:extLst/>
          </a:lstStyle>
          <a:p>
            <a:fld id="{A39B8FB0-220A-4E8C-929E-888548660C17}" type="datetime1">
              <a:rPr lang="ja-JP" altLang="en-US" smtClean="0">
                <a:solidFill>
                  <a:srgbClr val="666666"/>
                </a:solidFill>
              </a:rPr>
              <a:pPr/>
              <a:t>2013/9/9</a:t>
            </a:fld>
            <a:endParaRPr lang="ja-JP" altLang="en-US">
              <a:solidFill>
                <a:srgbClr val="666666"/>
              </a:solidFill>
            </a:endParaRPr>
          </a:p>
        </p:txBody>
      </p:sp>
      <p:sp>
        <p:nvSpPr>
          <p:cNvPr id="8" name="フッター プレースホルダー 7"/>
          <p:cNvSpPr>
            <a:spLocks noGrp="1"/>
          </p:cNvSpPr>
          <p:nvPr>
            <p:ph type="ftr" sz="quarter" idx="11"/>
          </p:nvPr>
        </p:nvSpPr>
        <p:spPr/>
        <p:txBody>
          <a:bodyPr/>
          <a:lstStyle>
            <a:extLst/>
          </a:lstStyle>
          <a:p>
            <a:endParaRPr lang="ja-JP" altLang="en-US">
              <a:solidFill>
                <a:srgbClr val="666666"/>
              </a:solidFill>
            </a:endParaRPr>
          </a:p>
        </p:txBody>
      </p:sp>
      <p:sp>
        <p:nvSpPr>
          <p:cNvPr id="9" name="スライド番号プレースホルダー 8"/>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extLst/>
          </a:lstStyle>
          <a:p>
            <a:fld id="{ECC9A290-33F9-47D8-9E9A-284CCEEF7612}" type="datetime1">
              <a:rPr lang="ja-JP" altLang="en-US" smtClean="0">
                <a:solidFill>
                  <a:srgbClr val="666666"/>
                </a:solidFill>
              </a:rPr>
              <a:pPr/>
              <a:t>2013/9/9</a:t>
            </a:fld>
            <a:endParaRPr lang="ja-JP" altLang="en-US">
              <a:solidFill>
                <a:srgbClr val="666666"/>
              </a:solidFill>
            </a:endParaRPr>
          </a:p>
        </p:txBody>
      </p:sp>
      <p:sp>
        <p:nvSpPr>
          <p:cNvPr id="4" name="フッター プレースホルダー 3"/>
          <p:cNvSpPr>
            <a:spLocks noGrp="1"/>
          </p:cNvSpPr>
          <p:nvPr>
            <p:ph type="ftr" sz="quarter" idx="11"/>
          </p:nvPr>
        </p:nvSpPr>
        <p:spPr/>
        <p:txBody>
          <a:bodyPr/>
          <a:lstStyle>
            <a:extLst/>
          </a:lstStyle>
          <a:p>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
        <p:nvSpPr>
          <p:cNvPr id="6" name="タイトル 5"/>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extLst/>
          </a:lstStyle>
          <a:p>
            <a:fld id="{D619C2E4-B406-43CF-9A7B-9BA0650CB238}" type="datetime1">
              <a:rPr lang="ja-JP" altLang="en-US" smtClean="0">
                <a:solidFill>
                  <a:srgbClr val="666666"/>
                </a:solidFill>
              </a:rPr>
              <a:pPr/>
              <a:t>2013/9/9</a:t>
            </a:fld>
            <a:endParaRPr lang="ja-JP" altLang="en-US">
              <a:solidFill>
                <a:srgbClr val="666666"/>
              </a:solidFill>
            </a:endParaRPr>
          </a:p>
        </p:txBody>
      </p:sp>
      <p:sp>
        <p:nvSpPr>
          <p:cNvPr id="3" name="フッター プレースホルダー 2"/>
          <p:cNvSpPr>
            <a:spLocks noGrp="1"/>
          </p:cNvSpPr>
          <p:nvPr>
            <p:ph type="ftr" sz="quarter" idx="11"/>
          </p:nvPr>
        </p:nvSpPr>
        <p:spPr/>
        <p:txBody>
          <a:bodyPr/>
          <a:lstStyle>
            <a:extLst/>
          </a:lstStyle>
          <a:p>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a:xfrm>
            <a:off x="6727032" y="6407944"/>
            <a:ext cx="1920240" cy="365760"/>
          </a:xfrm>
        </p:spPr>
        <p:txBody>
          <a:bodyPr/>
          <a:lstStyle>
            <a:extLst/>
          </a:lstStyle>
          <a:p>
            <a:fld id="{763490A4-EF27-4C3D-B610-898437EEE327}" type="datetime1">
              <a:rPr lang="ja-JP" altLang="en-US" smtClean="0">
                <a:solidFill>
                  <a:srgbClr val="666666"/>
                </a:solidFill>
              </a:rPr>
              <a:pPr/>
              <a:t>2013/9/9</a:t>
            </a:fld>
            <a:endParaRPr lang="ja-JP" altLang="en-US">
              <a:solidFill>
                <a:srgbClr val="666666"/>
              </a:solidFill>
            </a:endParaRPr>
          </a:p>
        </p:txBody>
      </p:sp>
      <p:sp>
        <p:nvSpPr>
          <p:cNvPr id="6" name="フッター プレースホルダー 5"/>
          <p:cNvSpPr>
            <a:spLocks noGrp="1"/>
          </p:cNvSpPr>
          <p:nvPr>
            <p:ph type="ftr" sz="quarter" idx="11"/>
          </p:nvPr>
        </p:nvSpPr>
        <p:spPr/>
        <p:txBody>
          <a:bodyPr/>
          <a:lstStyle>
            <a:extLst/>
          </a:lstStyle>
          <a:p>
            <a:endParaRPr lang="ja-JP" altLang="en-US">
              <a:solidFill>
                <a:srgbClr val="666666"/>
              </a:solidFill>
            </a:endParaRPr>
          </a:p>
        </p:txBody>
      </p:sp>
      <p:sp>
        <p:nvSpPr>
          <p:cNvPr id="7" name="スライド番号プレースホルダー 6"/>
          <p:cNvSpPr>
            <a:spLocks noGrp="1"/>
          </p:cNvSpPr>
          <p:nvPr>
            <p:ph type="sldNum" sz="quarter" idx="12"/>
          </p:nvPr>
        </p:nvSpPr>
        <p:spPr/>
        <p:txBody>
          <a:bodyPr/>
          <a:lstStyle>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smtClean="0"/>
              <a:t>マスター テキストの書式設定</a:t>
            </a:r>
          </a:p>
        </p:txBody>
      </p:sp>
      <p:sp>
        <p:nvSpPr>
          <p:cNvPr id="3" name="図プレースホルダー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smtClean="0"/>
              <a:t>アイコンをクリックして図を追加</a:t>
            </a:r>
            <a:endParaRPr kumimoji="0" lang="en-US" dirty="0"/>
          </a:p>
        </p:txBody>
      </p:sp>
      <p:sp>
        <p:nvSpPr>
          <p:cNvPr id="5" name="日付プレースホルダー 4"/>
          <p:cNvSpPr>
            <a:spLocks noGrp="1"/>
          </p:cNvSpPr>
          <p:nvPr>
            <p:ph type="dt" sz="half" idx="10"/>
          </p:nvPr>
        </p:nvSpPr>
        <p:spPr/>
        <p:txBody>
          <a:bodyPr/>
          <a:lstStyle>
            <a:lvl1pPr>
              <a:defRPr>
                <a:solidFill>
                  <a:schemeClr val="tx1"/>
                </a:solidFill>
              </a:defRPr>
            </a:lvl1pPr>
            <a:extLst/>
          </a:lstStyle>
          <a:p>
            <a:fld id="{7578999E-D895-4035-B577-2C300277C3FE}" type="datetime1">
              <a:rPr lang="ja-JP" altLang="en-US" smtClean="0">
                <a:solidFill>
                  <a:srgbClr val="666666"/>
                </a:solidFill>
              </a:rPr>
              <a:pPr/>
              <a:t>2013/9/9</a:t>
            </a:fld>
            <a:endParaRPr lang="ja-JP" altLang="en-US">
              <a:solidFill>
                <a:srgbClr val="666666"/>
              </a:solidFill>
            </a:endParaRPr>
          </a:p>
        </p:txBody>
      </p:sp>
      <p:sp>
        <p:nvSpPr>
          <p:cNvPr id="6" name="フッター プレースホルダー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ja-JP" altLang="en-US">
              <a:solidFill>
                <a:srgbClr val="666666"/>
              </a:solidFill>
            </a:endParaRPr>
          </a:p>
        </p:txBody>
      </p:sp>
      <p:sp>
        <p:nvSpPr>
          <p:cNvPr id="7" name="スライド番号プレースホルダー 6"/>
          <p:cNvSpPr>
            <a:spLocks noGrp="1"/>
          </p:cNvSpPr>
          <p:nvPr>
            <p:ph type="sldNum" sz="quarter" idx="12"/>
          </p:nvPr>
        </p:nvSpPr>
        <p:spPr/>
        <p:txBody>
          <a:bodyPr/>
          <a:lstStyle>
            <a:lvl1pPr>
              <a:defRPr>
                <a:solidFill>
                  <a:schemeClr val="tx1"/>
                </a:solidFill>
              </a:defRPr>
            </a:lvl1pPr>
            <a:extLst/>
          </a:lstStyle>
          <a:p>
            <a:fld id="{609A7D68-AD1C-4B66-A19B-971B76ED091D}" type="slidenum">
              <a:rPr lang="ja-JP" altLang="en-US" smtClean="0">
                <a:solidFill>
                  <a:srgbClr val="666666"/>
                </a:solidFill>
              </a:rPr>
              <a:pPr/>
              <a:t>‹#›</a:t>
            </a:fld>
            <a:endParaRPr lang="ja-JP" altLang="en-US">
              <a:solidFill>
                <a:srgbClr val="666666"/>
              </a:solidFill>
            </a:endParaRPr>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smtClean="0"/>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フリーフォーム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線コネクタ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ja-JP" altLang="en-US" smtClean="0"/>
              <a:t>マスター タイトルの書式設定</a:t>
            </a:r>
            <a:endParaRPr kumimoji="0" lang="en-US"/>
          </a:p>
        </p:txBody>
      </p:sp>
      <p:sp>
        <p:nvSpPr>
          <p:cNvPr id="30" name="テキスト プレースホルダー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ー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7761076-F65A-4CA0-A705-E3D39EB8875C}" type="datetime1">
              <a:rPr lang="ja-JP" altLang="en-US" smtClean="0">
                <a:solidFill>
                  <a:srgbClr val="666666"/>
                </a:solidFill>
              </a:rPr>
              <a:pPr/>
              <a:t>2013/9/9</a:t>
            </a:fld>
            <a:endParaRPr lang="ja-JP" altLang="en-US">
              <a:solidFill>
                <a:srgbClr val="666666"/>
              </a:solidFill>
            </a:endParaRPr>
          </a:p>
        </p:txBody>
      </p:sp>
      <p:sp>
        <p:nvSpPr>
          <p:cNvPr id="22" name="フッター プレースホルダー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ja-JP" altLang="en-US">
              <a:solidFill>
                <a:srgbClr val="666666"/>
              </a:solidFill>
            </a:endParaRPr>
          </a:p>
        </p:txBody>
      </p:sp>
      <p:sp>
        <p:nvSpPr>
          <p:cNvPr id="18" name="スライド番号プレースホルダー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09A7D68-AD1C-4B66-A19B-971B76ED091D}" type="slidenum">
              <a:rPr lang="ja-JP" altLang="en-US" smtClean="0">
                <a:solidFill>
                  <a:srgbClr val="666666"/>
                </a:solidFill>
              </a:rPr>
              <a:pPr/>
              <a:t>‹#›</a:t>
            </a:fld>
            <a:endParaRPr lang="ja-JP" altLang="en-US">
              <a:solidFill>
                <a:srgbClr val="666666"/>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insightnow.jp/article/6222"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jp.corogaru.jp/" TargetMode="External"/><Relationship Id="rId7" Type="http://schemas.openxmlformats.org/officeDocument/2006/relationships/hyperlink" Target="http://ascii.jp/elem/000/000/333/333766/" TargetMode="External"/><Relationship Id="rId2" Type="http://schemas.openxmlformats.org/officeDocument/2006/relationships/hyperlink" Target="http://www.kose.co.jp/jp/ja/ir/common_ir/pdf/news/20100217.pdf" TargetMode="External"/><Relationship Id="rId1" Type="http://schemas.openxmlformats.org/officeDocument/2006/relationships/slideLayout" Target="../slideLayouts/slideLayout2.xml"/><Relationship Id="rId6" Type="http://schemas.openxmlformats.org/officeDocument/2006/relationships/hyperlink" Target="http://www.jmr-g.co.jp/index.html" TargetMode="External"/><Relationship Id="rId5" Type="http://schemas.openxmlformats.org/officeDocument/2006/relationships/hyperlink" Target="http://www.nikkei.co.jp/topic3/sansan/eimi097919.html" TargetMode="External"/><Relationship Id="rId4" Type="http://schemas.openxmlformats.org/officeDocument/2006/relationships/hyperlink" Target="http://www.nikkeibp.co.jp/style/biz/trail/080627_astalift1/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ctr"/>
            <a:r>
              <a:rPr kumimoji="1" lang="ja-JP" altLang="en-US" sz="5400" dirty="0" smtClean="0"/>
              <a:t>多角化と企業ブランドの</a:t>
            </a:r>
            <a:r>
              <a:rPr kumimoji="1" lang="en-US" altLang="ja-JP" sz="5400" dirty="0" smtClean="0"/>
              <a:t/>
            </a:r>
            <a:br>
              <a:rPr kumimoji="1" lang="en-US" altLang="ja-JP" sz="5400" dirty="0" smtClean="0"/>
            </a:br>
            <a:r>
              <a:rPr kumimoji="1" lang="ja-JP" altLang="en-US" sz="5400" dirty="0" smtClean="0"/>
              <a:t>関係性</a:t>
            </a:r>
            <a:endParaRPr kumimoji="1" lang="ja-JP" altLang="en-US" sz="5400" dirty="0"/>
          </a:p>
        </p:txBody>
      </p:sp>
      <p:sp>
        <p:nvSpPr>
          <p:cNvPr id="3" name="サブタイトル 2"/>
          <p:cNvSpPr>
            <a:spLocks noGrp="1"/>
          </p:cNvSpPr>
          <p:nvPr>
            <p:ph type="subTitle" idx="1"/>
          </p:nvPr>
        </p:nvSpPr>
        <p:spPr>
          <a:xfrm>
            <a:off x="683568" y="4077072"/>
            <a:ext cx="7772400" cy="1199704"/>
          </a:xfrm>
        </p:spPr>
        <p:txBody>
          <a:bodyPr>
            <a:normAutofit/>
          </a:bodyPr>
          <a:lstStyle/>
          <a:p>
            <a:pPr algn="ctr"/>
            <a:r>
              <a:rPr kumimoji="1" lang="ja-JP" altLang="en-US" sz="3200" dirty="0" smtClean="0"/>
              <a:t>東洋大学　峰尾ゼミナール　３年</a:t>
            </a:r>
            <a:endParaRPr kumimoji="1" lang="en-US" altLang="ja-JP" sz="3200" dirty="0" smtClean="0"/>
          </a:p>
          <a:p>
            <a:pPr algn="ctr"/>
            <a:r>
              <a:rPr kumimoji="1" lang="ja-JP" altLang="en-US" sz="3200" dirty="0" smtClean="0"/>
              <a:t>上田・菊地</a:t>
            </a:r>
            <a:r>
              <a:rPr lang="ja-JP" altLang="en-US" sz="3200" dirty="0" smtClean="0"/>
              <a:t>・</a:t>
            </a:r>
            <a:r>
              <a:rPr kumimoji="1" lang="ja-JP" altLang="en-US" sz="3200" dirty="0" smtClean="0"/>
              <a:t>菊池</a:t>
            </a:r>
            <a:r>
              <a:rPr lang="ja-JP" altLang="en-US" sz="3200" dirty="0" smtClean="0"/>
              <a:t>・</a:t>
            </a:r>
            <a:r>
              <a:rPr kumimoji="1" lang="ja-JP" altLang="en-US" sz="3200" dirty="0" smtClean="0"/>
              <a:t>木村</a:t>
            </a:r>
            <a:r>
              <a:rPr lang="ja-JP" altLang="en-US" sz="3200" dirty="0"/>
              <a:t>・</a:t>
            </a:r>
            <a:r>
              <a:rPr lang="ja-JP" altLang="en-US" sz="3200" dirty="0" smtClean="0"/>
              <a:t>須藤・中村・矢野</a:t>
            </a:r>
            <a:endParaRPr kumimoji="1" lang="ja-JP" altLang="en-US" sz="3200" dirty="0"/>
          </a:p>
        </p:txBody>
      </p:sp>
      <p:sp>
        <p:nvSpPr>
          <p:cNvPr id="4" name="日付プレースホルダー 3"/>
          <p:cNvSpPr>
            <a:spLocks noGrp="1"/>
          </p:cNvSpPr>
          <p:nvPr>
            <p:ph type="dt" sz="half" idx="10"/>
          </p:nvPr>
        </p:nvSpPr>
        <p:spPr/>
        <p:txBody>
          <a:bodyPr/>
          <a:lstStyle/>
          <a:p>
            <a:fld id="{798B72E8-3F2A-4756-806E-91BD5E466C4E}" type="datetime1">
              <a:rPr lang="ja-JP" altLang="en-US" smtClean="0">
                <a:solidFill>
                  <a:srgbClr val="666666"/>
                </a:solidFill>
              </a:rPr>
              <a:pPr/>
              <a:t>2013/9/9</a:t>
            </a:fld>
            <a:endParaRPr lang="ja-JP" altLang="en-US" dirty="0">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1</a:t>
            </a:fld>
            <a:endParaRPr lang="ja-JP" altLang="en-US" dirty="0">
              <a:solidFill>
                <a:srgbClr val="666666"/>
              </a:solidFill>
            </a:endParaRPr>
          </a:p>
        </p:txBody>
      </p:sp>
    </p:spTree>
    <p:extLst>
      <p:ext uri="{BB962C8B-B14F-4D97-AF65-F5344CB8AC3E}">
        <p14:creationId xmlns:p14="http://schemas.microsoft.com/office/powerpoint/2010/main" val="7995132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83568" y="1340768"/>
            <a:ext cx="7624357" cy="5034872"/>
          </a:xfrm>
        </p:spPr>
        <p:txBody>
          <a:bodyPr>
            <a:normAutofit/>
          </a:bodyPr>
          <a:lstStyle/>
          <a:p>
            <a:pPr marL="0" indent="0">
              <a:buNone/>
            </a:pPr>
            <a:endParaRPr lang="en-US" altLang="ja-JP" dirty="0" smtClean="0"/>
          </a:p>
          <a:p>
            <a:pPr marL="0" indent="0">
              <a:buNone/>
            </a:pPr>
            <a:r>
              <a:rPr lang="ja-JP" altLang="en-US" sz="3200" dirty="0" smtClean="0"/>
              <a:t>わたしたちの感じた違和感・新しい発見</a:t>
            </a:r>
            <a:r>
              <a:rPr lang="ja-JP" altLang="en-US" sz="3200" dirty="0"/>
              <a:t>は</a:t>
            </a:r>
            <a:r>
              <a:rPr lang="ja-JP" altLang="en-US" sz="3200" dirty="0" smtClean="0"/>
              <a:t>、</a:t>
            </a:r>
            <a:endParaRPr lang="en-US" altLang="ja-JP" sz="3200" dirty="0" smtClean="0"/>
          </a:p>
          <a:p>
            <a:pPr marL="0" indent="0">
              <a:buNone/>
            </a:pPr>
            <a:r>
              <a:rPr lang="ja-JP" altLang="en-US" sz="3200" dirty="0" smtClean="0"/>
              <a:t>非関連多角化</a:t>
            </a:r>
            <a:r>
              <a:rPr lang="ja-JP" altLang="en-US" sz="3200" dirty="0"/>
              <a:t>に</a:t>
            </a:r>
            <a:r>
              <a:rPr lang="ja-JP" altLang="en-US" sz="3200" dirty="0" smtClean="0"/>
              <a:t>該当することが分かった。</a:t>
            </a:r>
            <a:endParaRPr lang="en-US" altLang="ja-JP" sz="3200" dirty="0" smtClean="0"/>
          </a:p>
        </p:txBody>
      </p:sp>
      <p:sp>
        <p:nvSpPr>
          <p:cNvPr id="3" name="日付プレースホルダー 2"/>
          <p:cNvSpPr>
            <a:spLocks noGrp="1"/>
          </p:cNvSpPr>
          <p:nvPr>
            <p:ph type="dt" sz="half" idx="10"/>
          </p:nvPr>
        </p:nvSpPr>
        <p:spPr/>
        <p:txBody>
          <a:bodyPr/>
          <a:lstStyle/>
          <a:p>
            <a:fld id="{E0B0004F-5EE9-4317-8BD5-3D929E9A9EFB}"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10</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現状分析</a:t>
            </a:r>
            <a:endParaRPr kumimoji="1" lang="ja-JP" altLang="en-US" dirty="0"/>
          </a:p>
        </p:txBody>
      </p:sp>
      <p:sp>
        <p:nvSpPr>
          <p:cNvPr id="7" name="フレーム 6"/>
          <p:cNvSpPr/>
          <p:nvPr/>
        </p:nvSpPr>
        <p:spPr>
          <a:xfrm>
            <a:off x="683568" y="3140968"/>
            <a:ext cx="7704856" cy="1944216"/>
          </a:xfrm>
          <a:prstGeom prst="frame">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rgbClr val="C00000"/>
                </a:solidFill>
              </a:rPr>
              <a:t>本研究では、非関連多角化を研究対象とする</a:t>
            </a:r>
            <a:endParaRPr kumimoji="1" lang="ja-JP" altLang="en-US" sz="4400" dirty="0">
              <a:solidFill>
                <a:srgbClr val="C00000"/>
              </a:solidFill>
            </a:endParaRPr>
          </a:p>
        </p:txBody>
      </p:sp>
    </p:spTree>
    <p:extLst>
      <p:ext uri="{BB962C8B-B14F-4D97-AF65-F5344CB8AC3E}">
        <p14:creationId xmlns:p14="http://schemas.microsoft.com/office/powerpoint/2010/main" val="1181084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9657333D-4FE0-46EA-B725-7A26DC788C55}"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11</a:t>
            </a:fld>
            <a:endParaRPr lang="ja-JP" altLang="en-US">
              <a:solidFill>
                <a:srgbClr val="666666"/>
              </a:solidFill>
            </a:endParaRPr>
          </a:p>
        </p:txBody>
      </p:sp>
      <p:sp>
        <p:nvSpPr>
          <p:cNvPr id="2" name="タイトル 1"/>
          <p:cNvSpPr>
            <a:spLocks noGrp="1"/>
          </p:cNvSpPr>
          <p:nvPr>
            <p:ph type="title"/>
          </p:nvPr>
        </p:nvSpPr>
        <p:spPr>
          <a:xfrm>
            <a:off x="457200" y="274638"/>
            <a:ext cx="8229600" cy="922114"/>
          </a:xfrm>
        </p:spPr>
        <p:txBody>
          <a:bodyPr/>
          <a:lstStyle/>
          <a:p>
            <a:r>
              <a:rPr kumimoji="1" lang="ja-JP" altLang="en-US" dirty="0" smtClean="0"/>
              <a:t>現状分析</a:t>
            </a:r>
            <a:endParaRPr kumimoji="1" lang="ja-JP" altLang="en-US" dirty="0"/>
          </a:p>
        </p:txBody>
      </p:sp>
      <p:sp>
        <p:nvSpPr>
          <p:cNvPr id="6" name="メモ 5"/>
          <p:cNvSpPr/>
          <p:nvPr/>
        </p:nvSpPr>
        <p:spPr>
          <a:xfrm>
            <a:off x="683568" y="1124744"/>
            <a:ext cx="7848872" cy="1857691"/>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043608" y="3284984"/>
            <a:ext cx="7128792" cy="1569660"/>
          </a:xfrm>
          <a:prstGeom prst="rect">
            <a:avLst/>
          </a:prstGeom>
        </p:spPr>
        <p:txBody>
          <a:bodyPr wrap="square">
            <a:spAutoFit/>
          </a:bodyPr>
          <a:lstStyle/>
          <a:p>
            <a:r>
              <a:rPr lang="ja-JP" altLang="en-US" sz="3200" dirty="0" smtClean="0">
                <a:latin typeface="HG丸ｺﾞｼｯｸM-PRO" pitchFamily="50" charset="-128"/>
                <a:ea typeface="HG丸ｺﾞｼｯｸM-PRO" pitchFamily="50" charset="-128"/>
              </a:rPr>
              <a:t>「技術</a:t>
            </a:r>
            <a:r>
              <a:rPr lang="ja-JP" altLang="en-US" sz="3200" dirty="0">
                <a:latin typeface="HG丸ｺﾞｼｯｸM-PRO" pitchFamily="50" charset="-128"/>
                <a:ea typeface="HG丸ｺﾞｼｯｸM-PRO" pitchFamily="50" charset="-128"/>
              </a:rPr>
              <a:t>やノウハウ、ブランドなどは「情報」という経営資源であり</a:t>
            </a:r>
            <a:r>
              <a:rPr lang="ja-JP" altLang="en-US" sz="3200" dirty="0" smtClean="0">
                <a:latin typeface="HG丸ｺﾞｼｯｸM-PRO" pitchFamily="50" charset="-128"/>
                <a:ea typeface="HG丸ｺﾞｼｯｸM-PRO" pitchFamily="50" charset="-128"/>
              </a:rPr>
              <a:t>、</a:t>
            </a:r>
            <a:endParaRPr lang="en-US" altLang="ja-JP" sz="3200" dirty="0" smtClean="0">
              <a:latin typeface="HG丸ｺﾞｼｯｸM-PRO" pitchFamily="50" charset="-128"/>
              <a:ea typeface="HG丸ｺﾞｼｯｸM-PRO" pitchFamily="50" charset="-128"/>
            </a:endParaRPr>
          </a:p>
          <a:p>
            <a:r>
              <a:rPr lang="ja-JP" altLang="en-US" sz="3200" dirty="0" smtClean="0">
                <a:latin typeface="HG丸ｺﾞｼｯｸM-PRO" pitchFamily="50" charset="-128"/>
                <a:ea typeface="HG丸ｺﾞｼｯｸM-PRO" pitchFamily="50" charset="-128"/>
              </a:rPr>
              <a:t>これ</a:t>
            </a:r>
            <a:r>
              <a:rPr lang="ja-JP" altLang="en-US" sz="3200" dirty="0">
                <a:latin typeface="HG丸ｺﾞｼｯｸM-PRO" pitchFamily="50" charset="-128"/>
                <a:ea typeface="HG丸ｺﾞｼｯｸM-PRO" pitchFamily="50" charset="-128"/>
              </a:rPr>
              <a:t>は未利用資源になりやすい</a:t>
            </a:r>
            <a:r>
              <a:rPr lang="ja-JP" altLang="en-US" sz="3200" dirty="0" smtClean="0">
                <a:latin typeface="HG丸ｺﾞｼｯｸM-PRO" pitchFamily="50" charset="-128"/>
                <a:ea typeface="HG丸ｺﾞｼｯｸM-PRO" pitchFamily="50" charset="-128"/>
              </a:rPr>
              <a:t>。」</a:t>
            </a:r>
            <a:endParaRPr lang="ja-JP" altLang="en-US" sz="3200" dirty="0">
              <a:latin typeface="HG丸ｺﾞｼｯｸM-PRO" pitchFamily="50" charset="-128"/>
              <a:ea typeface="HG丸ｺﾞｼｯｸM-PRO" pitchFamily="50" charset="-128"/>
            </a:endParaRPr>
          </a:p>
        </p:txBody>
      </p:sp>
      <p:sp>
        <p:nvSpPr>
          <p:cNvPr id="9" name="テキスト ボックス 8"/>
          <p:cNvSpPr txBox="1"/>
          <p:nvPr/>
        </p:nvSpPr>
        <p:spPr>
          <a:xfrm>
            <a:off x="6592804" y="4891226"/>
            <a:ext cx="1579596" cy="369332"/>
          </a:xfrm>
          <a:prstGeom prst="rect">
            <a:avLst/>
          </a:prstGeom>
          <a:noFill/>
        </p:spPr>
        <p:txBody>
          <a:bodyPr wrap="square" rtlCol="0">
            <a:spAutoFit/>
          </a:bodyPr>
          <a:lstStyle/>
          <a:p>
            <a:r>
              <a:rPr kumimoji="1" lang="ja-JP" altLang="en-US" dirty="0" smtClean="0"/>
              <a:t>（ペンローズ）</a:t>
            </a:r>
            <a:endParaRPr kumimoji="1" lang="ja-JP" altLang="en-US" dirty="0"/>
          </a:p>
        </p:txBody>
      </p:sp>
      <p:sp>
        <p:nvSpPr>
          <p:cNvPr id="10" name="メモ 9"/>
          <p:cNvSpPr/>
          <p:nvPr/>
        </p:nvSpPr>
        <p:spPr>
          <a:xfrm>
            <a:off x="683568" y="3086505"/>
            <a:ext cx="7848872" cy="2174053"/>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691106" y="1268759"/>
            <a:ext cx="7848872" cy="1569660"/>
          </a:xfrm>
          <a:prstGeom prst="rect">
            <a:avLst/>
          </a:prstGeom>
        </p:spPr>
        <p:txBody>
          <a:bodyPr wrap="square">
            <a:spAutoFit/>
          </a:bodyPr>
          <a:lstStyle/>
          <a:p>
            <a:pPr algn="ctr"/>
            <a:r>
              <a:rPr lang="ja-JP" altLang="en-US" sz="3200" dirty="0" smtClean="0"/>
              <a:t>「</a:t>
            </a:r>
            <a:r>
              <a:rPr lang="ja-JP" altLang="en-US" sz="3200" dirty="0">
                <a:latin typeface="HG丸ｺﾞｼｯｸM-PRO" pitchFamily="50" charset="-128"/>
                <a:ea typeface="HG丸ｺﾞｼｯｸM-PRO" pitchFamily="50" charset="-128"/>
              </a:rPr>
              <a:t>多角化の目的として</a:t>
            </a:r>
            <a:r>
              <a:rPr lang="ja-JP" altLang="en-US" sz="3200" dirty="0" smtClean="0">
                <a:latin typeface="HG丸ｺﾞｼｯｸM-PRO" pitchFamily="50" charset="-128"/>
                <a:ea typeface="HG丸ｺﾞｼｯｸM-PRO" pitchFamily="50" charset="-128"/>
              </a:rPr>
              <a:t>、</a:t>
            </a:r>
            <a:endParaRPr lang="en-US" altLang="ja-JP" sz="3200" dirty="0" smtClean="0">
              <a:latin typeface="HG丸ｺﾞｼｯｸM-PRO" pitchFamily="50" charset="-128"/>
              <a:ea typeface="HG丸ｺﾞｼｯｸM-PRO" pitchFamily="50" charset="-128"/>
            </a:endParaRPr>
          </a:p>
          <a:p>
            <a:pPr algn="ctr"/>
            <a:r>
              <a:rPr lang="ja-JP" altLang="en-US" sz="3200" dirty="0" smtClean="0">
                <a:latin typeface="HG丸ｺﾞｼｯｸM-PRO" pitchFamily="50" charset="-128"/>
                <a:ea typeface="HG丸ｺﾞｼｯｸM-PRO" pitchFamily="50" charset="-128"/>
              </a:rPr>
              <a:t>未利用</a:t>
            </a:r>
            <a:r>
              <a:rPr lang="ja-JP" altLang="en-US" sz="3200" dirty="0">
                <a:latin typeface="HG丸ｺﾞｼｯｸM-PRO" pitchFamily="50" charset="-128"/>
                <a:ea typeface="HG丸ｺﾞｼｯｸM-PRO" pitchFamily="50" charset="-128"/>
              </a:rPr>
              <a:t>資源の有効活用がある。」</a:t>
            </a:r>
            <a:endParaRPr lang="en-US" altLang="ja-JP" sz="3200" dirty="0">
              <a:latin typeface="HG丸ｺﾞｼｯｸM-PRO" pitchFamily="50" charset="-128"/>
              <a:ea typeface="HG丸ｺﾞｼｯｸM-PRO" pitchFamily="50" charset="-128"/>
            </a:endParaRPr>
          </a:p>
          <a:p>
            <a:r>
              <a:rPr lang="ja-JP" altLang="en-US" sz="3200" dirty="0"/>
              <a:t>　　　　　　　　　　　　　</a:t>
            </a:r>
            <a:r>
              <a:rPr lang="ja-JP" altLang="en-US" sz="3200" dirty="0" smtClean="0"/>
              <a:t>　　　　　　　　　</a:t>
            </a:r>
            <a:r>
              <a:rPr lang="ja-JP" altLang="en-US" dirty="0" smtClean="0"/>
              <a:t>（</a:t>
            </a:r>
            <a:r>
              <a:rPr lang="ja-JP" altLang="en-US" dirty="0"/>
              <a:t>ペンローズ</a:t>
            </a:r>
            <a:r>
              <a:rPr lang="ja-JP" altLang="en-US" dirty="0" smtClean="0"/>
              <a:t>）</a:t>
            </a:r>
            <a:r>
              <a:rPr lang="ja-JP" altLang="en-US" dirty="0"/>
              <a:t>　</a:t>
            </a:r>
            <a:r>
              <a:rPr lang="ja-JP" altLang="en-US" dirty="0" smtClean="0"/>
              <a:t>　</a:t>
            </a:r>
            <a:endParaRPr lang="en-US" altLang="ja-JP" dirty="0" smtClean="0"/>
          </a:p>
        </p:txBody>
      </p:sp>
      <p:sp>
        <p:nvSpPr>
          <p:cNvPr id="7" name="テキスト ボックス 6"/>
          <p:cNvSpPr txBox="1"/>
          <p:nvPr/>
        </p:nvSpPr>
        <p:spPr>
          <a:xfrm>
            <a:off x="1873388" y="5373216"/>
            <a:ext cx="6704282" cy="1200329"/>
          </a:xfrm>
          <a:prstGeom prst="rect">
            <a:avLst/>
          </a:prstGeom>
          <a:noFill/>
        </p:spPr>
        <p:txBody>
          <a:bodyPr wrap="square" rtlCol="0">
            <a:spAutoFit/>
          </a:bodyPr>
          <a:lstStyle/>
          <a:p>
            <a:pPr lvl="0" algn="r"/>
            <a:r>
              <a:rPr lang="ja-JP" altLang="en-US" sz="3600" dirty="0">
                <a:solidFill>
                  <a:prstClr val="black"/>
                </a:solidFill>
              </a:rPr>
              <a:t>企業ブランド</a:t>
            </a:r>
            <a:r>
              <a:rPr lang="ja-JP" altLang="en-US" sz="3600" dirty="0" smtClean="0">
                <a:solidFill>
                  <a:prstClr val="black"/>
                </a:solidFill>
              </a:rPr>
              <a:t>と非関連</a:t>
            </a:r>
            <a:r>
              <a:rPr lang="ja-JP" altLang="en-US" sz="3600" dirty="0">
                <a:solidFill>
                  <a:prstClr val="black"/>
                </a:solidFill>
              </a:rPr>
              <a:t>多角化と</a:t>
            </a:r>
            <a:r>
              <a:rPr lang="ja-JP" altLang="en-US" sz="3600" dirty="0" smtClean="0">
                <a:solidFill>
                  <a:prstClr val="black"/>
                </a:solidFill>
              </a:rPr>
              <a:t>の</a:t>
            </a:r>
            <a:endParaRPr lang="en-US" altLang="ja-JP" sz="3600" dirty="0">
              <a:solidFill>
                <a:prstClr val="black"/>
              </a:solidFill>
            </a:endParaRPr>
          </a:p>
          <a:p>
            <a:pPr lvl="0" algn="r"/>
            <a:r>
              <a:rPr lang="ja-JP" altLang="en-US" sz="3600" dirty="0" smtClean="0">
                <a:solidFill>
                  <a:prstClr val="black"/>
                </a:solidFill>
              </a:rPr>
              <a:t>関係</a:t>
            </a:r>
            <a:r>
              <a:rPr lang="ja-JP" altLang="en-US" sz="3600" dirty="0">
                <a:solidFill>
                  <a:prstClr val="black"/>
                </a:solidFill>
              </a:rPr>
              <a:t>をみていく。</a:t>
            </a:r>
            <a:endParaRPr lang="en-US" altLang="ja-JP" sz="3600" dirty="0">
              <a:solidFill>
                <a:prstClr val="black"/>
              </a:solidFill>
            </a:endParaRPr>
          </a:p>
        </p:txBody>
      </p:sp>
      <p:sp>
        <p:nvSpPr>
          <p:cNvPr id="11" name="下矢印 10"/>
          <p:cNvSpPr/>
          <p:nvPr/>
        </p:nvSpPr>
        <p:spPr>
          <a:xfrm rot="16200000">
            <a:off x="749792" y="5421417"/>
            <a:ext cx="1116124" cy="1188132"/>
          </a:xfrm>
          <a:prstGeom prst="downArrow">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14202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3200" dirty="0" smtClean="0"/>
              <a:t>ブランドには</a:t>
            </a:r>
            <a:r>
              <a:rPr kumimoji="1" lang="ja-JP" altLang="en-US" sz="3200" u="sng" dirty="0" smtClean="0"/>
              <a:t>ブランド資産</a:t>
            </a:r>
            <a:r>
              <a:rPr kumimoji="1" lang="ja-JP" altLang="en-US" sz="3200" dirty="0" smtClean="0"/>
              <a:t>がある。</a:t>
            </a:r>
            <a:endParaRPr kumimoji="1" lang="en-US" altLang="ja-JP" sz="3200" dirty="0" smtClean="0"/>
          </a:p>
          <a:p>
            <a:endParaRPr lang="en-US" altLang="ja-JP" sz="3200" dirty="0"/>
          </a:p>
          <a:p>
            <a:pPr marL="0" indent="0">
              <a:buNone/>
            </a:pPr>
            <a:r>
              <a:rPr kumimoji="1" lang="ja-JP" altLang="en-US" sz="3200" dirty="0" smtClean="0"/>
              <a:t>①ブランド認知</a:t>
            </a:r>
            <a:endParaRPr kumimoji="1" lang="en-US" altLang="ja-JP" sz="3200" dirty="0" smtClean="0"/>
          </a:p>
          <a:p>
            <a:pPr marL="0" indent="0">
              <a:buNone/>
            </a:pPr>
            <a:r>
              <a:rPr lang="ja-JP" altLang="en-US" sz="3200" dirty="0" smtClean="0"/>
              <a:t>②知覚品質</a:t>
            </a:r>
            <a:endParaRPr lang="en-US" altLang="ja-JP" sz="3200" dirty="0" smtClean="0"/>
          </a:p>
          <a:p>
            <a:pPr marL="0" indent="0">
              <a:buNone/>
            </a:pPr>
            <a:r>
              <a:rPr kumimoji="1" lang="ja-JP" altLang="en-US" sz="3200" dirty="0" smtClean="0"/>
              <a:t>③ブランド・ロイヤルティ</a:t>
            </a:r>
            <a:endParaRPr kumimoji="1" lang="en-US" altLang="ja-JP" sz="3200" dirty="0" smtClean="0"/>
          </a:p>
          <a:p>
            <a:pPr marL="0" indent="0">
              <a:buNone/>
            </a:pPr>
            <a:r>
              <a:rPr lang="ja-JP" altLang="en-US" sz="3200" dirty="0" smtClean="0"/>
              <a:t>④ブランド連想・・・</a:t>
            </a:r>
            <a:r>
              <a:rPr lang="ja-JP" altLang="en-US" sz="2800" dirty="0" smtClean="0"/>
              <a:t>「ブランド資産を構成する</a:t>
            </a:r>
            <a:endParaRPr lang="en-US" altLang="ja-JP" sz="2800" dirty="0" smtClean="0"/>
          </a:p>
          <a:p>
            <a:pPr marL="0" indent="0">
              <a:buNone/>
            </a:pPr>
            <a:r>
              <a:rPr lang="ja-JP" altLang="en-US" sz="2800" dirty="0" smtClean="0"/>
              <a:t>　　　　　　　　　　　　　　もっとも重要な次元である。」</a:t>
            </a:r>
            <a:endParaRPr kumimoji="1" lang="en-US" altLang="ja-JP" sz="2800" dirty="0" smtClean="0"/>
          </a:p>
          <a:p>
            <a:pPr marL="0" indent="0">
              <a:buNone/>
            </a:pPr>
            <a:endParaRPr kumimoji="1" lang="ja-JP" altLang="en-US" dirty="0"/>
          </a:p>
        </p:txBody>
      </p:sp>
      <p:sp>
        <p:nvSpPr>
          <p:cNvPr id="4" name="日付プレースホルダー 3"/>
          <p:cNvSpPr>
            <a:spLocks noGrp="1"/>
          </p:cNvSpPr>
          <p:nvPr>
            <p:ph type="dt" sz="half" idx="10"/>
          </p:nvPr>
        </p:nvSpPr>
        <p:spPr/>
        <p:txBody>
          <a:bodyPr/>
          <a:lstStyle/>
          <a:p>
            <a:fld id="{3F004FBA-E125-4B39-B0BF-09C94120E6E8}"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12</a:t>
            </a:fld>
            <a:endParaRPr lang="ja-JP" altLang="en-US">
              <a:solidFill>
                <a:srgbClr val="666666"/>
              </a:solidFill>
            </a:endParaRPr>
          </a:p>
        </p:txBody>
      </p:sp>
      <p:sp>
        <p:nvSpPr>
          <p:cNvPr id="6" name="下矢印 5"/>
          <p:cNvSpPr/>
          <p:nvPr/>
        </p:nvSpPr>
        <p:spPr>
          <a:xfrm>
            <a:off x="3635896" y="2276872"/>
            <a:ext cx="122413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395536" y="4036431"/>
            <a:ext cx="3024336" cy="86409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779912" y="6013108"/>
            <a:ext cx="5112568" cy="369332"/>
          </a:xfrm>
          <a:prstGeom prst="rect">
            <a:avLst/>
          </a:prstGeom>
          <a:noFill/>
        </p:spPr>
        <p:txBody>
          <a:bodyPr wrap="square" rtlCol="0">
            <a:spAutoFit/>
          </a:bodyPr>
          <a:lstStyle/>
          <a:p>
            <a:r>
              <a:rPr kumimoji="1" lang="ja-JP" altLang="en-US" dirty="0" smtClean="0"/>
              <a:t>参考：</a:t>
            </a:r>
            <a:r>
              <a:rPr kumimoji="1" lang="en-US" altLang="ja-JP" dirty="0" smtClean="0"/>
              <a:t>『</a:t>
            </a:r>
            <a:r>
              <a:rPr kumimoji="1" lang="ja-JP" altLang="en-US" dirty="0" smtClean="0"/>
              <a:t>消費者選択行動のニュー・ディレクションズ</a:t>
            </a:r>
            <a:r>
              <a:rPr kumimoji="1" lang="en-US" altLang="ja-JP" dirty="0" smtClean="0"/>
              <a:t>』</a:t>
            </a:r>
            <a:endParaRPr kumimoji="1" lang="ja-JP" altLang="en-US" dirty="0"/>
          </a:p>
        </p:txBody>
      </p:sp>
    </p:spTree>
    <p:extLst>
      <p:ext uri="{BB962C8B-B14F-4D97-AF65-F5344CB8AC3E}">
        <p14:creationId xmlns:p14="http://schemas.microsoft.com/office/powerpoint/2010/main" val="2440510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r>
              <a:rPr kumimoji="1" lang="ja-JP" altLang="en-US" sz="3600" dirty="0" smtClean="0"/>
              <a:t>ブランド連想・・・</a:t>
            </a:r>
            <a:r>
              <a:rPr lang="ja-JP" altLang="en-US" sz="3600" dirty="0"/>
              <a:t>ブランドに</a:t>
            </a:r>
            <a:r>
              <a:rPr lang="ja-JP" altLang="en-US" sz="3600" dirty="0" smtClean="0"/>
              <a:t>対する</a:t>
            </a:r>
            <a:endParaRPr lang="en-US" altLang="ja-JP" sz="3600" dirty="0" smtClean="0"/>
          </a:p>
          <a:p>
            <a:pPr marL="0" indent="0">
              <a:buNone/>
            </a:pPr>
            <a:r>
              <a:rPr lang="ja-JP" altLang="en-US" sz="3600" dirty="0" smtClean="0"/>
              <a:t>　　　　　　　　　　　　</a:t>
            </a:r>
            <a:r>
              <a:rPr lang="ja-JP" altLang="en-US" sz="3600" u="sng" dirty="0" smtClean="0"/>
              <a:t>顧客のイメージ</a:t>
            </a:r>
            <a:r>
              <a:rPr lang="ja-JP" altLang="en-US" sz="3600" dirty="0" smtClean="0"/>
              <a:t>、記憶</a:t>
            </a:r>
            <a:endParaRPr lang="en-US" altLang="ja-JP" sz="3600" dirty="0" smtClean="0"/>
          </a:p>
          <a:p>
            <a:pPr marL="0" indent="0">
              <a:buNone/>
            </a:pPr>
            <a:endParaRPr lang="en-US" altLang="ja-JP" sz="3600" dirty="0" smtClean="0"/>
          </a:p>
          <a:p>
            <a:pPr marL="0" indent="0">
              <a:buNone/>
            </a:pPr>
            <a:r>
              <a:rPr lang="ja-JP" altLang="en-US" sz="3600" dirty="0"/>
              <a:t>本研究で</a:t>
            </a:r>
            <a:r>
              <a:rPr lang="ja-JP" altLang="en-US" sz="3600" dirty="0" smtClean="0"/>
              <a:t>は・・・</a:t>
            </a:r>
            <a:endParaRPr lang="en-US" altLang="ja-JP" sz="3600" dirty="0"/>
          </a:p>
          <a:p>
            <a:pPr>
              <a:buFont typeface="Wingdings" pitchFamily="2" charset="2"/>
              <a:buChar char="Ø"/>
            </a:pPr>
            <a:r>
              <a:rPr lang="ja-JP" altLang="en-US" sz="3600" dirty="0" smtClean="0"/>
              <a:t>技術・ノウハウ・・・</a:t>
            </a:r>
            <a:r>
              <a:rPr lang="ja-JP" altLang="en-US" sz="3600" u="sng" dirty="0" smtClean="0"/>
              <a:t>経営資源</a:t>
            </a:r>
            <a:endParaRPr lang="en-US" altLang="ja-JP" sz="3600" u="sng" dirty="0" smtClean="0"/>
          </a:p>
          <a:p>
            <a:pPr>
              <a:buFont typeface="Wingdings" pitchFamily="2" charset="2"/>
              <a:buChar char="Ø"/>
            </a:pPr>
            <a:r>
              <a:rPr lang="ja-JP" altLang="en-US" sz="3600" u="sng" dirty="0"/>
              <a:t>顧客</a:t>
            </a:r>
            <a:r>
              <a:rPr lang="ja-JP" altLang="en-US" sz="3600" u="sng" dirty="0" smtClean="0"/>
              <a:t>のイメージ</a:t>
            </a:r>
            <a:endParaRPr lang="en-US" altLang="ja-JP" sz="3600" u="sng" dirty="0" smtClean="0"/>
          </a:p>
          <a:p>
            <a:pPr marL="0" indent="0">
              <a:buNone/>
            </a:pPr>
            <a:r>
              <a:rPr lang="ja-JP" altLang="en-US" sz="3600" dirty="0" smtClean="0"/>
              <a:t>この</a:t>
            </a:r>
            <a:r>
              <a:rPr lang="en-US" altLang="ja-JP" sz="3600" dirty="0" smtClean="0"/>
              <a:t>2</a:t>
            </a:r>
            <a:r>
              <a:rPr lang="ja-JP" altLang="en-US" sz="3600" dirty="0" smtClean="0"/>
              <a:t>点を見ていく。</a:t>
            </a:r>
            <a:endParaRPr lang="en-US" altLang="ja-JP" sz="3600" dirty="0" smtClean="0"/>
          </a:p>
          <a:p>
            <a:endParaRPr kumimoji="1" lang="ja-JP" altLang="en-US" dirty="0"/>
          </a:p>
        </p:txBody>
      </p:sp>
      <p:sp>
        <p:nvSpPr>
          <p:cNvPr id="4" name="日付プレースホルダー 3"/>
          <p:cNvSpPr>
            <a:spLocks noGrp="1"/>
          </p:cNvSpPr>
          <p:nvPr>
            <p:ph type="dt" sz="half" idx="10"/>
          </p:nvPr>
        </p:nvSpPr>
        <p:spPr/>
        <p:txBody>
          <a:bodyPr/>
          <a:lstStyle/>
          <a:p>
            <a:fld id="{3F004FBA-E125-4B39-B0BF-09C94120E6E8}"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13</a:t>
            </a:fld>
            <a:endParaRPr lang="ja-JP" altLang="en-US">
              <a:solidFill>
                <a:srgbClr val="666666"/>
              </a:solidFill>
            </a:endParaRPr>
          </a:p>
        </p:txBody>
      </p:sp>
    </p:spTree>
    <p:extLst>
      <p:ext uri="{BB962C8B-B14F-4D97-AF65-F5344CB8AC3E}">
        <p14:creationId xmlns:p14="http://schemas.microsoft.com/office/powerpoint/2010/main" val="20486990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79512" y="1268760"/>
            <a:ext cx="8712968" cy="4857403"/>
          </a:xfrm>
        </p:spPr>
        <p:txBody>
          <a:bodyPr>
            <a:normAutofit/>
          </a:bodyPr>
          <a:lstStyle/>
          <a:p>
            <a:pPr marL="0" indent="0">
              <a:buNone/>
            </a:pPr>
            <a:r>
              <a:rPr kumimoji="1" lang="ja-JP" altLang="en-US" sz="3600" dirty="0" smtClean="0"/>
              <a:t>化粧品事業</a:t>
            </a:r>
            <a:r>
              <a:rPr lang="ja-JP" altLang="en-US" sz="3600" dirty="0" smtClean="0"/>
              <a:t>「アスタリフト」</a:t>
            </a:r>
            <a:endParaRPr lang="en-US" altLang="ja-JP" sz="3600" dirty="0" smtClean="0"/>
          </a:p>
          <a:p>
            <a:r>
              <a:rPr lang="ja-JP" altLang="en-US" sz="2800" dirty="0"/>
              <a:t>一般</a:t>
            </a:r>
            <a:r>
              <a:rPr lang="ja-JP" altLang="en-US" sz="2800" dirty="0" smtClean="0"/>
              <a:t>の消費者には関連がなさそうに感じる</a:t>
            </a:r>
            <a:endParaRPr lang="en-US" altLang="ja-JP" sz="2800" dirty="0" smtClean="0"/>
          </a:p>
          <a:p>
            <a:pPr marL="0" indent="0">
              <a:buNone/>
            </a:pPr>
            <a:r>
              <a:rPr lang="ja-JP" altLang="en-US" sz="2800" dirty="0"/>
              <a:t>　</a:t>
            </a:r>
            <a:r>
              <a:rPr lang="ja-JP" altLang="en-US" sz="2800" dirty="0" smtClean="0"/>
              <a:t>　写真関連事業と化粧品事業</a:t>
            </a:r>
            <a:endParaRPr lang="en-US" altLang="ja-JP" sz="2800" dirty="0" smtClean="0"/>
          </a:p>
          <a:p>
            <a:pPr marL="0" indent="0">
              <a:buNone/>
            </a:pPr>
            <a:r>
              <a:rPr lang="ja-JP" altLang="en-US" sz="2800" dirty="0"/>
              <a:t>　</a:t>
            </a:r>
            <a:r>
              <a:rPr lang="ja-JP" altLang="en-US" sz="2800" dirty="0" smtClean="0"/>
              <a:t>　　→富士フイルムは医療に関しての事業を</a:t>
            </a:r>
            <a:endParaRPr lang="en-US" altLang="ja-JP" sz="2800" dirty="0" smtClean="0"/>
          </a:p>
          <a:p>
            <a:pPr marL="0" indent="0" algn="r">
              <a:buNone/>
            </a:pPr>
            <a:r>
              <a:rPr lang="ja-JP" altLang="en-US" sz="2800" dirty="0" smtClean="0"/>
              <a:t>展開しておりノウハウを備えていた</a:t>
            </a:r>
            <a:endParaRPr lang="en-US" altLang="ja-JP" sz="2800" dirty="0" smtClean="0"/>
          </a:p>
          <a:p>
            <a:endParaRPr lang="en-US" altLang="ja-JP" sz="2800" dirty="0"/>
          </a:p>
          <a:p>
            <a:r>
              <a:rPr lang="ja-JP" altLang="en-US" sz="2800" dirty="0" smtClean="0"/>
              <a:t>商品を発売する際</a:t>
            </a:r>
            <a:r>
              <a:rPr lang="ja-JP" altLang="en-US" sz="2800" dirty="0"/>
              <a:t>、</a:t>
            </a:r>
            <a:r>
              <a:rPr lang="ja-JP" altLang="en-US" sz="2800" dirty="0" smtClean="0"/>
              <a:t>大々的に自社の技術力をアピール</a:t>
            </a:r>
            <a:endParaRPr lang="en-US" altLang="ja-JP" sz="2800" dirty="0"/>
          </a:p>
          <a:p>
            <a:pPr marL="0" indent="0">
              <a:buNone/>
            </a:pPr>
            <a:r>
              <a:rPr lang="en-US" altLang="ja-JP" sz="2800" dirty="0" smtClean="0"/>
              <a:t>	</a:t>
            </a:r>
            <a:r>
              <a:rPr lang="ja-JP" altLang="en-US" sz="2800" dirty="0" smtClean="0"/>
              <a:t>→消費者に製品の品質の高さを認識させた</a:t>
            </a:r>
            <a:endParaRPr lang="en-US" altLang="ja-JP" sz="2800" dirty="0" smtClean="0"/>
          </a:p>
        </p:txBody>
      </p:sp>
      <p:sp>
        <p:nvSpPr>
          <p:cNvPr id="3" name="日付プレースホルダー 2"/>
          <p:cNvSpPr>
            <a:spLocks noGrp="1"/>
          </p:cNvSpPr>
          <p:nvPr>
            <p:ph type="dt" sz="half" idx="10"/>
          </p:nvPr>
        </p:nvSpPr>
        <p:spPr/>
        <p:txBody>
          <a:bodyPr/>
          <a:lstStyle/>
          <a:p>
            <a:fld id="{49720282-B545-47D1-B44D-B342C91D194C}" type="datetime1">
              <a:rPr kumimoji="1" lang="ja-JP" altLang="en-US" smtClean="0"/>
              <a:pPr/>
              <a:t>2013/9/9</a:t>
            </a:fld>
            <a:endParaRPr kumimoji="1" lang="ja-JP" altLang="en-US"/>
          </a:p>
        </p:txBody>
      </p:sp>
      <p:sp>
        <p:nvSpPr>
          <p:cNvPr id="4" name="スライド番号プレースホルダー 3"/>
          <p:cNvSpPr>
            <a:spLocks noGrp="1"/>
          </p:cNvSpPr>
          <p:nvPr>
            <p:ph type="sldNum" sz="quarter" idx="12"/>
          </p:nvPr>
        </p:nvSpPr>
        <p:spPr/>
        <p:txBody>
          <a:bodyPr/>
          <a:lstStyle/>
          <a:p>
            <a:fld id="{609A7D68-AD1C-4B66-A19B-971B76ED091D}" type="slidenum">
              <a:rPr kumimoji="1" lang="ja-JP" altLang="en-US" smtClean="0"/>
              <a:pPr/>
              <a:t>14</a:t>
            </a:fld>
            <a:endParaRPr kumimoji="1" lang="ja-JP" altLang="en-US"/>
          </a:p>
        </p:txBody>
      </p:sp>
      <p:sp>
        <p:nvSpPr>
          <p:cNvPr id="5" name="タイトル 4"/>
          <p:cNvSpPr>
            <a:spLocks noGrp="1"/>
          </p:cNvSpPr>
          <p:nvPr>
            <p:ph type="title"/>
          </p:nvPr>
        </p:nvSpPr>
        <p:spPr/>
        <p:txBody>
          <a:bodyPr/>
          <a:lstStyle/>
          <a:p>
            <a:r>
              <a:rPr lang="ja-JP" altLang="en-US" dirty="0"/>
              <a:t>（事例）</a:t>
            </a:r>
            <a:r>
              <a:rPr kumimoji="1" lang="ja-JP" altLang="en-US" dirty="0" smtClean="0"/>
              <a:t>富士フイルム</a:t>
            </a:r>
            <a:endParaRPr kumimoji="1" lang="ja-JP" altLang="en-US" dirty="0"/>
          </a:p>
        </p:txBody>
      </p:sp>
    </p:spTree>
    <p:extLst>
      <p:ext uri="{BB962C8B-B14F-4D97-AF65-F5344CB8AC3E}">
        <p14:creationId xmlns:p14="http://schemas.microsoft.com/office/powerpoint/2010/main" val="37681144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51520" y="1481328"/>
            <a:ext cx="8640960" cy="4525963"/>
          </a:xfrm>
        </p:spPr>
        <p:txBody>
          <a:bodyPr>
            <a:normAutofit/>
          </a:bodyPr>
          <a:lstStyle/>
          <a:p>
            <a:pPr marL="0" indent="0">
              <a:buNone/>
            </a:pPr>
            <a:r>
              <a:rPr kumimoji="1" lang="ja-JP" altLang="en-US" sz="2800" dirty="0" smtClean="0"/>
              <a:t>化粧品事業「アスタリフト」</a:t>
            </a:r>
            <a:endParaRPr kumimoji="1" lang="en-US" altLang="ja-JP" sz="2800" dirty="0" smtClean="0"/>
          </a:p>
          <a:p>
            <a:r>
              <a:rPr lang="en-US" altLang="ja-JP" sz="2800" dirty="0" smtClean="0">
                <a:effectLst/>
                <a:latin typeface="+mn-ea"/>
              </a:rPr>
              <a:t>2006</a:t>
            </a:r>
            <a:r>
              <a:rPr lang="ja-JP" altLang="en-US" sz="2800" dirty="0" smtClean="0">
                <a:effectLst/>
                <a:latin typeface="+mn-ea"/>
              </a:rPr>
              <a:t>年秋より、ヘルスケア分野に市場参入。 </a:t>
            </a:r>
            <a:endParaRPr lang="en-US" altLang="ja-JP" sz="2800" dirty="0" smtClean="0">
              <a:effectLst/>
              <a:latin typeface="+mn-ea"/>
            </a:endParaRPr>
          </a:p>
          <a:p>
            <a:r>
              <a:rPr lang="en-US" altLang="ja-JP" sz="2800" dirty="0" smtClean="0">
                <a:effectLst/>
                <a:latin typeface="+mn-ea"/>
              </a:rPr>
              <a:t>2007</a:t>
            </a:r>
            <a:r>
              <a:rPr lang="ja-JP" altLang="en-US" sz="2800" dirty="0" smtClean="0">
                <a:effectLst/>
                <a:latin typeface="+mn-ea"/>
              </a:rPr>
              <a:t>年</a:t>
            </a:r>
            <a:r>
              <a:rPr lang="en-US" altLang="ja-JP" sz="2800" dirty="0" smtClean="0">
                <a:effectLst/>
                <a:latin typeface="+mn-ea"/>
              </a:rPr>
              <a:t>9</a:t>
            </a:r>
            <a:r>
              <a:rPr lang="ja-JP" altLang="en-US" sz="2800" dirty="0" smtClean="0">
                <a:effectLst/>
                <a:latin typeface="+mn-ea"/>
              </a:rPr>
              <a:t>月、化粧品「アスタリフトシリーズ」を販売開始</a:t>
            </a:r>
            <a:endParaRPr lang="en-US" altLang="ja-JP" sz="2800" dirty="0" smtClean="0">
              <a:latin typeface="+mn-ea"/>
            </a:endParaRPr>
          </a:p>
          <a:p>
            <a:r>
              <a:rPr lang="ja-JP" altLang="en-US" sz="2800" dirty="0" smtClean="0">
                <a:latin typeface="+mn-ea"/>
              </a:rPr>
              <a:t>自社の研究してきた</a:t>
            </a:r>
            <a:endParaRPr lang="en-US" altLang="ja-JP" sz="2800" dirty="0" smtClean="0">
              <a:latin typeface="+mn-ea"/>
            </a:endParaRPr>
          </a:p>
          <a:p>
            <a:pPr marL="0" indent="0">
              <a:buNone/>
            </a:pPr>
            <a:r>
              <a:rPr lang="ja-JP" altLang="en-US" sz="2800" dirty="0">
                <a:latin typeface="+mn-ea"/>
              </a:rPr>
              <a:t>　</a:t>
            </a:r>
            <a:r>
              <a:rPr lang="ja-JP" altLang="en-US" sz="2800" dirty="0" smtClean="0">
                <a:latin typeface="+mn-ea"/>
              </a:rPr>
              <a:t>　　　　　　</a:t>
            </a:r>
            <a:r>
              <a:rPr lang="en-US" altLang="ja-JP" sz="2800" dirty="0" smtClean="0">
                <a:latin typeface="+mn-ea"/>
              </a:rPr>
              <a:t>『</a:t>
            </a:r>
            <a:r>
              <a:rPr lang="ja-JP" altLang="en-US" sz="2800" u="sng" dirty="0" smtClean="0">
                <a:latin typeface="+mn-ea"/>
              </a:rPr>
              <a:t>抗酸化技術</a:t>
            </a:r>
            <a:r>
              <a:rPr lang="en-US" altLang="ja-JP" sz="2800" dirty="0" smtClean="0">
                <a:latin typeface="+mn-ea"/>
              </a:rPr>
              <a:t>』『</a:t>
            </a:r>
            <a:r>
              <a:rPr lang="ja-JP" altLang="en-US" sz="2800" u="sng" dirty="0" smtClean="0">
                <a:latin typeface="+mn-ea"/>
              </a:rPr>
              <a:t>ナノテクノロジー技術</a:t>
            </a:r>
            <a:r>
              <a:rPr lang="en-US" altLang="ja-JP" sz="2800" dirty="0" smtClean="0">
                <a:latin typeface="+mn-ea"/>
              </a:rPr>
              <a:t>』</a:t>
            </a:r>
            <a:r>
              <a:rPr lang="ja-JP" altLang="en-US" sz="2800" dirty="0" smtClean="0">
                <a:latin typeface="+mn-ea"/>
              </a:rPr>
              <a:t>に注目</a:t>
            </a:r>
            <a:endParaRPr lang="en-US" altLang="ja-JP" sz="2800" dirty="0" smtClean="0">
              <a:latin typeface="+mn-ea"/>
            </a:endParaRPr>
          </a:p>
          <a:p>
            <a:r>
              <a:rPr lang="ja-JP" altLang="en-US" sz="2800" dirty="0" smtClean="0">
                <a:latin typeface="+mn-ea"/>
              </a:rPr>
              <a:t>製品の酸化を防ぎ、コラーゲンを守るために</a:t>
            </a:r>
            <a:endParaRPr lang="en-US" altLang="ja-JP" sz="2800" dirty="0" smtClean="0">
              <a:latin typeface="+mn-ea"/>
            </a:endParaRPr>
          </a:p>
          <a:p>
            <a:pPr marL="0" indent="0" algn="r">
              <a:buNone/>
            </a:pPr>
            <a:r>
              <a:rPr lang="ja-JP" altLang="en-US" sz="2800" dirty="0" smtClean="0">
                <a:latin typeface="+mn-ea"/>
              </a:rPr>
              <a:t>有効な成分の選択に応用できることを発見</a:t>
            </a:r>
            <a:endParaRPr lang="en-US" altLang="ja-JP" sz="2800" dirty="0" smtClean="0">
              <a:latin typeface="+mn-ea"/>
            </a:endParaRPr>
          </a:p>
        </p:txBody>
      </p:sp>
      <p:sp>
        <p:nvSpPr>
          <p:cNvPr id="3" name="日付プレースホルダー 2"/>
          <p:cNvSpPr>
            <a:spLocks noGrp="1"/>
          </p:cNvSpPr>
          <p:nvPr>
            <p:ph type="dt" sz="half" idx="10"/>
          </p:nvPr>
        </p:nvSpPr>
        <p:spPr/>
        <p:txBody>
          <a:bodyPr/>
          <a:lstStyle/>
          <a:p>
            <a:fld id="{2E7E3367-5A10-4117-8F89-BF754507871B}" type="datetime1">
              <a:rPr kumimoji="1" lang="ja-JP" altLang="en-US" smtClean="0"/>
              <a:pPr/>
              <a:t>2013/9/9</a:t>
            </a:fld>
            <a:endParaRPr kumimoji="1" lang="ja-JP" altLang="en-US"/>
          </a:p>
        </p:txBody>
      </p:sp>
      <p:sp>
        <p:nvSpPr>
          <p:cNvPr id="4" name="スライド番号プレースホルダー 3"/>
          <p:cNvSpPr>
            <a:spLocks noGrp="1"/>
          </p:cNvSpPr>
          <p:nvPr>
            <p:ph type="sldNum" sz="quarter" idx="12"/>
          </p:nvPr>
        </p:nvSpPr>
        <p:spPr/>
        <p:txBody>
          <a:bodyPr/>
          <a:lstStyle/>
          <a:p>
            <a:fld id="{609A7D68-AD1C-4B66-A19B-971B76ED091D}" type="slidenum">
              <a:rPr kumimoji="1" lang="ja-JP" altLang="en-US" smtClean="0"/>
              <a:pPr/>
              <a:t>15</a:t>
            </a:fld>
            <a:endParaRPr kumimoji="1" lang="ja-JP" altLang="en-US"/>
          </a:p>
        </p:txBody>
      </p:sp>
      <p:sp>
        <p:nvSpPr>
          <p:cNvPr id="5" name="タイトル 4"/>
          <p:cNvSpPr>
            <a:spLocks noGrp="1"/>
          </p:cNvSpPr>
          <p:nvPr>
            <p:ph type="title"/>
          </p:nvPr>
        </p:nvSpPr>
        <p:spPr/>
        <p:txBody>
          <a:bodyPr/>
          <a:lstStyle/>
          <a:p>
            <a:r>
              <a:rPr lang="ja-JP" altLang="en-US" dirty="0"/>
              <a:t>（事例）富士フイルム</a:t>
            </a:r>
            <a:endParaRPr kumimoji="1" lang="ja-JP" altLang="en-US" dirty="0"/>
          </a:p>
        </p:txBody>
      </p:sp>
      <p:sp>
        <p:nvSpPr>
          <p:cNvPr id="6" name="角丸四角形 5"/>
          <p:cNvSpPr/>
          <p:nvPr/>
        </p:nvSpPr>
        <p:spPr>
          <a:xfrm>
            <a:off x="395536" y="5013176"/>
            <a:ext cx="8280920" cy="12961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dirty="0" smtClean="0">
                <a:solidFill>
                  <a:schemeClr val="tx1"/>
                </a:solidFill>
              </a:rPr>
              <a:t>　　経営</a:t>
            </a:r>
            <a:r>
              <a:rPr lang="ja-JP" altLang="en-US" sz="3600" dirty="0">
                <a:solidFill>
                  <a:schemeClr val="tx1"/>
                </a:solidFill>
              </a:rPr>
              <a:t>資源</a:t>
            </a:r>
            <a:r>
              <a:rPr lang="ja-JP" altLang="en-US" sz="3600" dirty="0" smtClean="0">
                <a:solidFill>
                  <a:schemeClr val="tx1"/>
                </a:solidFill>
              </a:rPr>
              <a:t>の</a:t>
            </a:r>
            <a:r>
              <a:rPr lang="ja-JP" altLang="en-US" sz="3600" dirty="0">
                <a:solidFill>
                  <a:schemeClr val="tx1"/>
                </a:solidFill>
              </a:rPr>
              <a:t>転用○　事業安定</a:t>
            </a:r>
          </a:p>
        </p:txBody>
      </p:sp>
      <p:sp>
        <p:nvSpPr>
          <p:cNvPr id="7" name="太陽 6"/>
          <p:cNvSpPr/>
          <p:nvPr/>
        </p:nvSpPr>
        <p:spPr>
          <a:xfrm>
            <a:off x="7111156" y="5326391"/>
            <a:ext cx="648072" cy="576064"/>
          </a:xfrm>
          <a:prstGeom prst="su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4270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normAutofit fontScale="92500" lnSpcReduction="10000"/>
          </a:bodyPr>
          <a:lstStyle/>
          <a:p>
            <a:r>
              <a:rPr kumimoji="1" lang="ja-JP" altLang="en-US" dirty="0" smtClean="0"/>
              <a:t>なぜ、富士フィルムは事業が安定しているのか？</a:t>
            </a:r>
            <a:endParaRPr kumimoji="1" lang="en-US" altLang="ja-JP" dirty="0" smtClean="0"/>
          </a:p>
          <a:p>
            <a:pPr>
              <a:buNone/>
            </a:pPr>
            <a:r>
              <a:rPr lang="ja-JP" altLang="en-US" dirty="0" smtClean="0"/>
              <a:t>　</a:t>
            </a:r>
            <a:endParaRPr lang="en-US" altLang="ja-JP" dirty="0" smtClean="0"/>
          </a:p>
          <a:p>
            <a:pPr>
              <a:buNone/>
            </a:pPr>
            <a:r>
              <a:rPr lang="ja-JP" altLang="en-US" dirty="0" smtClean="0"/>
              <a:t>　同社では「富士フイルムだからできること」という</a:t>
            </a:r>
            <a:r>
              <a:rPr lang="en-US" altLang="ja-JP" dirty="0" smtClean="0"/>
              <a:t>Web</a:t>
            </a:r>
            <a:r>
              <a:rPr lang="ja-JP" altLang="en-US" dirty="0" smtClean="0"/>
              <a:t>サイトのページでも説明されているように、同社の写真研究の歴史の中で培われた、コラーゲンや活性酸素をコントロールする「ナノテクノロジー技術」が同社の強みだと伝えることで、ヘルスケア製品の効果や信頼性・安全性に「お墨付き」を与えることを狙った。</a:t>
            </a:r>
            <a:endParaRPr lang="en-US" altLang="ja-JP" dirty="0" smtClean="0"/>
          </a:p>
          <a:p>
            <a:pPr>
              <a:buNone/>
            </a:pPr>
            <a:r>
              <a:rPr lang="ja-JP" altLang="en-US" dirty="0" smtClean="0"/>
              <a:t>　　　　　　　　　　　</a:t>
            </a:r>
            <a:br>
              <a:rPr lang="ja-JP" altLang="en-US" dirty="0" smtClean="0"/>
            </a:br>
            <a:r>
              <a:rPr lang="ja-JP" altLang="en-US" dirty="0" smtClean="0"/>
              <a:t/>
            </a:r>
            <a:br>
              <a:rPr lang="ja-JP" altLang="en-US" dirty="0" smtClean="0"/>
            </a:br>
            <a:r>
              <a:rPr lang="ja-JP" altLang="en-US" dirty="0" smtClean="0"/>
              <a:t/>
            </a:r>
            <a:br>
              <a:rPr lang="ja-JP" altLang="en-US" dirty="0" smtClean="0"/>
            </a:br>
            <a:r>
              <a:rPr lang="ja-JP" altLang="en-US" dirty="0" smtClean="0"/>
              <a:t>　　　　　販売促進活動により、イメージを一致させた。</a:t>
            </a:r>
          </a:p>
          <a:p>
            <a:pPr>
              <a:buNone/>
            </a:pPr>
            <a:endParaRPr kumimoji="1" lang="ja-JP" altLang="en-US" dirty="0"/>
          </a:p>
        </p:txBody>
      </p:sp>
      <p:sp>
        <p:nvSpPr>
          <p:cNvPr id="4" name="日付プレースホルダ 3"/>
          <p:cNvSpPr>
            <a:spLocks noGrp="1"/>
          </p:cNvSpPr>
          <p:nvPr>
            <p:ph type="dt" sz="half" idx="10"/>
          </p:nvPr>
        </p:nvSpPr>
        <p:spPr/>
        <p:txBody>
          <a:bodyPr/>
          <a:lstStyle/>
          <a:p>
            <a:fld id="{CBEFA2CD-8182-4383-A280-0662EB707888}"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 4"/>
          <p:cNvSpPr>
            <a:spLocks noGrp="1"/>
          </p:cNvSpPr>
          <p:nvPr>
            <p:ph type="sldNum" sz="quarter" idx="12"/>
          </p:nvPr>
        </p:nvSpPr>
        <p:spPr/>
        <p:txBody>
          <a:bodyPr/>
          <a:lstStyle/>
          <a:p>
            <a:fld id="{609A7D68-AD1C-4B66-A19B-971B76ED091D}" type="slidenum">
              <a:rPr lang="ja-JP" altLang="en-US" smtClean="0">
                <a:solidFill>
                  <a:srgbClr val="666666"/>
                </a:solidFill>
              </a:rPr>
              <a:pPr/>
              <a:t>16</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（事例）富士フィルム</a:t>
            </a:r>
            <a:endParaRPr kumimoji="1" lang="ja-JP" altLang="en-US" dirty="0"/>
          </a:p>
        </p:txBody>
      </p:sp>
      <p:sp>
        <p:nvSpPr>
          <p:cNvPr id="6" name="正方形/長方形 5"/>
          <p:cNvSpPr/>
          <p:nvPr/>
        </p:nvSpPr>
        <p:spPr>
          <a:xfrm>
            <a:off x="467544" y="2132856"/>
            <a:ext cx="8352928" cy="28083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a:off x="611560" y="5373216"/>
            <a:ext cx="1008112"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707904" y="4437112"/>
            <a:ext cx="4968552" cy="369332"/>
          </a:xfrm>
          <a:prstGeom prst="rect">
            <a:avLst/>
          </a:prstGeom>
          <a:noFill/>
        </p:spPr>
        <p:txBody>
          <a:bodyPr wrap="square" rtlCol="0">
            <a:spAutoFit/>
          </a:bodyPr>
          <a:lstStyle/>
          <a:p>
            <a:pPr>
              <a:buNone/>
            </a:pPr>
            <a:r>
              <a:rPr lang="en-US" altLang="ja-JP" dirty="0">
                <a:hlinkClick r:id="rId2"/>
              </a:rPr>
              <a:t>http://www.insightnow.jp/article/6222</a:t>
            </a:r>
            <a:r>
              <a:rPr lang="ja-JP" altLang="en-US" dirty="0"/>
              <a:t>より</a:t>
            </a:r>
            <a:endParaRPr lang="en-US" altLang="ja-JP" dirty="0"/>
          </a:p>
        </p:txBody>
      </p:sp>
    </p:spTree>
    <p:extLst>
      <p:ext uri="{BB962C8B-B14F-4D97-AF65-F5344CB8AC3E}">
        <p14:creationId xmlns:p14="http://schemas.microsoft.com/office/powerpoint/2010/main" val="37114152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Autofit/>
          </a:bodyPr>
          <a:lstStyle/>
          <a:p>
            <a:pPr marL="0" indent="0">
              <a:buNone/>
            </a:pPr>
            <a:r>
              <a:rPr lang="ja-JP" altLang="en-US" sz="4000" u="sng" dirty="0" smtClean="0"/>
              <a:t>☆富士</a:t>
            </a:r>
            <a:r>
              <a:rPr kumimoji="1" lang="ja-JP" altLang="en-US" sz="4000" u="sng" dirty="0" smtClean="0"/>
              <a:t>フィルム</a:t>
            </a:r>
            <a:endParaRPr kumimoji="1" lang="en-US" altLang="ja-JP" sz="4000" u="sng" dirty="0" smtClean="0"/>
          </a:p>
          <a:p>
            <a:pPr marL="0" indent="0" algn="ctr">
              <a:buNone/>
            </a:pPr>
            <a:r>
              <a:rPr lang="ja-JP" altLang="en-US" sz="4000" dirty="0" smtClean="0"/>
              <a:t>主事業である写真事業へのイメージ</a:t>
            </a:r>
            <a:endParaRPr lang="en-US" altLang="ja-JP" sz="4000" dirty="0" smtClean="0"/>
          </a:p>
          <a:p>
            <a:pPr marL="0" indent="0" algn="ctr">
              <a:buNone/>
            </a:pPr>
            <a:endParaRPr lang="en-US" altLang="ja-JP" sz="4000" dirty="0" smtClean="0"/>
          </a:p>
          <a:p>
            <a:pPr marL="0" indent="0" algn="ctr">
              <a:buNone/>
            </a:pPr>
            <a:endParaRPr lang="en-US" altLang="ja-JP" sz="4000" dirty="0" smtClean="0"/>
          </a:p>
          <a:p>
            <a:pPr marL="0" indent="0" algn="ctr">
              <a:buNone/>
            </a:pPr>
            <a:r>
              <a:rPr lang="ja-JP" altLang="en-US" sz="4000" dirty="0" smtClean="0"/>
              <a:t>富士フィルムのイメージ</a:t>
            </a:r>
            <a:endParaRPr lang="en-US" altLang="ja-JP" sz="4000" dirty="0" smtClean="0"/>
          </a:p>
          <a:p>
            <a:pPr marL="0" indent="0">
              <a:buNone/>
            </a:pPr>
            <a:r>
              <a:rPr lang="ja-JP" altLang="en-US" sz="4000" b="1" dirty="0">
                <a:solidFill>
                  <a:srgbClr val="FF0000"/>
                </a:solidFill>
              </a:rPr>
              <a:t>　</a:t>
            </a:r>
            <a:r>
              <a:rPr lang="ja-JP" altLang="en-US" sz="4000" dirty="0" smtClean="0"/>
              <a:t>→化粧品にもイメージ当てはまる○</a:t>
            </a:r>
            <a:endParaRPr lang="ja-JP" altLang="en-US" sz="4000" dirty="0"/>
          </a:p>
        </p:txBody>
      </p:sp>
      <p:sp>
        <p:nvSpPr>
          <p:cNvPr id="4" name="日付プレースホルダー 3"/>
          <p:cNvSpPr>
            <a:spLocks noGrp="1"/>
          </p:cNvSpPr>
          <p:nvPr>
            <p:ph type="dt" sz="half" idx="10"/>
          </p:nvPr>
        </p:nvSpPr>
        <p:spPr/>
        <p:txBody>
          <a:bodyPr/>
          <a:lstStyle/>
          <a:p>
            <a:fld id="{65F5CE36-BA76-4218-B4F4-6A51C1F31D1F}"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17</a:t>
            </a:fld>
            <a:endParaRPr lang="ja-JP" altLang="en-US">
              <a:solidFill>
                <a:srgbClr val="666666"/>
              </a:solidFill>
            </a:endParaRPr>
          </a:p>
        </p:txBody>
      </p:sp>
      <p:sp>
        <p:nvSpPr>
          <p:cNvPr id="2" name="タイトル 1"/>
          <p:cNvSpPr>
            <a:spLocks noGrp="1"/>
          </p:cNvSpPr>
          <p:nvPr>
            <p:ph type="title"/>
          </p:nvPr>
        </p:nvSpPr>
        <p:spPr/>
        <p:txBody>
          <a:bodyPr/>
          <a:lstStyle/>
          <a:p>
            <a:r>
              <a:rPr lang="ja-JP" altLang="en-US" dirty="0" smtClean="0"/>
              <a:t>（事例）富士フィルム</a:t>
            </a:r>
            <a:endParaRPr kumimoji="1" lang="ja-JP" altLang="en-US" dirty="0"/>
          </a:p>
        </p:txBody>
      </p:sp>
      <p:sp>
        <p:nvSpPr>
          <p:cNvPr id="6" name="等号 5"/>
          <p:cNvSpPr/>
          <p:nvPr/>
        </p:nvSpPr>
        <p:spPr>
          <a:xfrm rot="5400000">
            <a:off x="4383419" y="3051333"/>
            <a:ext cx="785166" cy="1032156"/>
          </a:xfrm>
          <a:prstGeom prst="mathEqual">
            <a:avLst>
              <a:gd name="adj1" fmla="val 23520"/>
              <a:gd name="adj2" fmla="val 2597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9587709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r>
              <a:rPr lang="ja-JP" altLang="en-US" sz="2800" dirty="0" smtClean="0"/>
              <a:t>生鮮野菜販売「</a:t>
            </a:r>
            <a:r>
              <a:rPr lang="en-US" altLang="ja-JP" sz="2800" dirty="0" smtClean="0"/>
              <a:t>SKIP</a:t>
            </a:r>
            <a:r>
              <a:rPr lang="ja-JP" altLang="en-US" sz="2800" dirty="0" smtClean="0"/>
              <a:t>ストア」</a:t>
            </a:r>
            <a:endParaRPr lang="en-US" altLang="ja-JP" sz="2800" dirty="0" smtClean="0"/>
          </a:p>
          <a:p>
            <a:r>
              <a:rPr lang="ja-JP" altLang="en-US" sz="2400" dirty="0" smtClean="0"/>
              <a:t>２００２年</a:t>
            </a:r>
            <a:r>
              <a:rPr lang="ja-JP" altLang="en-US" sz="2400" dirty="0"/>
              <a:t>１１</a:t>
            </a:r>
            <a:r>
              <a:rPr lang="ja-JP" altLang="en-US" sz="2400" dirty="0" smtClean="0"/>
              <a:t>月に生鮮</a:t>
            </a:r>
            <a:r>
              <a:rPr lang="ja-JP" altLang="en-US" sz="2400" dirty="0"/>
              <a:t>野菜を販売する「</a:t>
            </a:r>
            <a:r>
              <a:rPr lang="en-US" altLang="ja-JP" sz="2400" dirty="0">
                <a:latin typeface="+mn-ea"/>
              </a:rPr>
              <a:t>SKIP</a:t>
            </a:r>
            <a:r>
              <a:rPr lang="ja-JP" altLang="en-US" sz="2400" dirty="0"/>
              <a:t>ストア」を本格的に</a:t>
            </a:r>
            <a:r>
              <a:rPr lang="ja-JP" altLang="en-US" sz="2400" dirty="0" smtClean="0"/>
              <a:t>開始</a:t>
            </a:r>
            <a:endParaRPr lang="en-US" altLang="ja-JP" sz="2400" dirty="0" smtClean="0"/>
          </a:p>
          <a:p>
            <a:endParaRPr lang="en-US" altLang="ja-JP" sz="2400" dirty="0" smtClean="0"/>
          </a:p>
          <a:p>
            <a:r>
              <a:rPr lang="ja-JP" altLang="en-US" sz="2400" dirty="0"/>
              <a:t>販売形態</a:t>
            </a:r>
            <a:r>
              <a:rPr lang="ja-JP" altLang="en-US" sz="2400" dirty="0" smtClean="0"/>
              <a:t>としては、主にインターネットなどを通じた</a:t>
            </a:r>
            <a:r>
              <a:rPr lang="en-US" altLang="ja-JP" sz="2400" dirty="0" smtClean="0">
                <a:latin typeface="+mn-ea"/>
              </a:rPr>
              <a:t>IT</a:t>
            </a:r>
            <a:r>
              <a:rPr lang="ja-JP" altLang="en-US" sz="2400" dirty="0" smtClean="0"/>
              <a:t>会員・会員宅配・店舗の３ルート</a:t>
            </a:r>
            <a:endParaRPr lang="en-US" altLang="ja-JP" sz="2400" dirty="0" smtClean="0"/>
          </a:p>
          <a:p>
            <a:r>
              <a:rPr lang="ja-JP" altLang="en-US" sz="2400" dirty="0" smtClean="0"/>
              <a:t>「高品質で安価な」野菜を提供できなかっただけではなく、物流・情報システムの不備も加わり、売上は伸びなかった</a:t>
            </a:r>
            <a:endParaRPr lang="en-US" altLang="ja-JP" sz="2400" dirty="0" smtClean="0"/>
          </a:p>
          <a:p>
            <a:r>
              <a:rPr lang="ja-JP" altLang="en-US" sz="2400" dirty="0" smtClean="0"/>
              <a:t>事業化後わずか１年半、２００４年</a:t>
            </a:r>
            <a:r>
              <a:rPr lang="en-US" altLang="ja-JP" sz="2400" dirty="0" smtClean="0">
                <a:latin typeface="+mn-ea"/>
              </a:rPr>
              <a:t>6</a:t>
            </a:r>
            <a:r>
              <a:rPr lang="ja-JP" altLang="en-US" sz="2400" dirty="0" smtClean="0"/>
              <a:t>月に野菜事業から撤退</a:t>
            </a:r>
            <a:endParaRPr kumimoji="1" lang="ja-JP" altLang="en-US" sz="2400" dirty="0"/>
          </a:p>
        </p:txBody>
      </p:sp>
      <p:sp>
        <p:nvSpPr>
          <p:cNvPr id="3" name="日付プレースホルダー 2"/>
          <p:cNvSpPr>
            <a:spLocks noGrp="1"/>
          </p:cNvSpPr>
          <p:nvPr>
            <p:ph type="dt" sz="half" idx="10"/>
          </p:nvPr>
        </p:nvSpPr>
        <p:spPr/>
        <p:txBody>
          <a:bodyPr/>
          <a:lstStyle/>
          <a:p>
            <a:fld id="{32E82D03-0C2F-4E80-BF8B-87D60E8A8969}"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18</a:t>
            </a:fld>
            <a:endParaRPr lang="ja-JP" altLang="en-US">
              <a:solidFill>
                <a:srgbClr val="666666"/>
              </a:solidFill>
            </a:endParaRPr>
          </a:p>
        </p:txBody>
      </p:sp>
      <p:sp>
        <p:nvSpPr>
          <p:cNvPr id="5" name="タイトル 4"/>
          <p:cNvSpPr>
            <a:spLocks noGrp="1"/>
          </p:cNvSpPr>
          <p:nvPr>
            <p:ph type="title"/>
          </p:nvPr>
        </p:nvSpPr>
        <p:spPr/>
        <p:txBody>
          <a:bodyPr/>
          <a:lstStyle/>
          <a:p>
            <a:r>
              <a:rPr lang="ja-JP" altLang="en-US" dirty="0"/>
              <a:t>（事例）</a:t>
            </a:r>
            <a:r>
              <a:rPr kumimoji="1" lang="ja-JP" altLang="en-US" dirty="0" smtClean="0"/>
              <a:t>ユニクロ</a:t>
            </a:r>
            <a:endParaRPr kumimoji="1" lang="ja-JP" altLang="en-US" dirty="0"/>
          </a:p>
        </p:txBody>
      </p:sp>
    </p:spTree>
    <p:extLst>
      <p:ext uri="{BB962C8B-B14F-4D97-AF65-F5344CB8AC3E}">
        <p14:creationId xmlns:p14="http://schemas.microsoft.com/office/powerpoint/2010/main" val="27114540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611560" y="1556792"/>
            <a:ext cx="8229600" cy="4824536"/>
          </a:xfrm>
        </p:spPr>
        <p:txBody>
          <a:bodyPr>
            <a:normAutofit/>
          </a:bodyPr>
          <a:lstStyle/>
          <a:p>
            <a:r>
              <a:rPr kumimoji="1" lang="ja-JP" altLang="en-US" sz="2800" dirty="0" smtClean="0">
                <a:latin typeface="+mn-ea"/>
              </a:rPr>
              <a:t>衣料事業</a:t>
            </a:r>
            <a:r>
              <a:rPr lang="ja-JP" altLang="en-US" sz="2800" dirty="0" smtClean="0">
                <a:latin typeface="+mn-ea"/>
              </a:rPr>
              <a:t>の生産方式</a:t>
            </a:r>
            <a:endParaRPr kumimoji="1" lang="en-US" altLang="ja-JP" sz="2800" dirty="0" smtClean="0">
              <a:latin typeface="+mn-ea"/>
            </a:endParaRPr>
          </a:p>
          <a:p>
            <a:pPr marL="0" indent="0">
              <a:buNone/>
            </a:pPr>
            <a:r>
              <a:rPr lang="ja-JP" altLang="en-US" sz="2800" dirty="0">
                <a:latin typeface="+mn-ea"/>
              </a:rPr>
              <a:t>　</a:t>
            </a:r>
            <a:r>
              <a:rPr lang="ja-JP" altLang="en-US" sz="2800" dirty="0" smtClean="0">
                <a:latin typeface="+mn-ea"/>
              </a:rPr>
              <a:t>　中国での低コスト・大量生産</a:t>
            </a:r>
            <a:r>
              <a:rPr kumimoji="1" lang="ja-JP" altLang="en-US" sz="2800" dirty="0" smtClean="0">
                <a:latin typeface="+mn-ea"/>
              </a:rPr>
              <a:t>　　　　　　　　　　　</a:t>
            </a:r>
            <a:endParaRPr kumimoji="1" lang="en-US" altLang="ja-JP" sz="2800" dirty="0" smtClean="0">
              <a:latin typeface="+mn-ea"/>
            </a:endParaRPr>
          </a:p>
          <a:p>
            <a:r>
              <a:rPr lang="ja-JP" altLang="en-US" sz="2800" dirty="0">
                <a:latin typeface="+mn-ea"/>
              </a:rPr>
              <a:t>野菜</a:t>
            </a:r>
            <a:r>
              <a:rPr lang="ja-JP" altLang="en-US" sz="2800" dirty="0" smtClean="0">
                <a:latin typeface="+mn-ea"/>
              </a:rPr>
              <a:t>事業の生産方式</a:t>
            </a:r>
            <a:endParaRPr lang="en-US" altLang="ja-JP" sz="2800" dirty="0" smtClean="0">
              <a:latin typeface="+mn-ea"/>
            </a:endParaRPr>
          </a:p>
          <a:p>
            <a:pPr marL="0" indent="0">
              <a:buNone/>
            </a:pPr>
            <a:r>
              <a:rPr kumimoji="1" lang="ja-JP" altLang="en-US" sz="2800" dirty="0">
                <a:latin typeface="+mn-ea"/>
              </a:rPr>
              <a:t>　</a:t>
            </a:r>
            <a:r>
              <a:rPr kumimoji="1" lang="ja-JP" altLang="en-US" sz="2800" dirty="0" smtClean="0">
                <a:latin typeface="+mn-ea"/>
              </a:rPr>
              <a:t>　日本での生産、永田農法という特殊な農法</a:t>
            </a:r>
            <a:endParaRPr kumimoji="1" lang="en-US" altLang="ja-JP" sz="2800" dirty="0" smtClean="0">
              <a:latin typeface="+mn-ea"/>
            </a:endParaRPr>
          </a:p>
          <a:p>
            <a:pPr marL="0" indent="0">
              <a:buNone/>
            </a:pPr>
            <a:r>
              <a:rPr lang="ja-JP" altLang="en-US" sz="2800" dirty="0">
                <a:latin typeface="+mn-ea"/>
              </a:rPr>
              <a:t>　</a:t>
            </a:r>
            <a:r>
              <a:rPr lang="ja-JP" altLang="en-US" sz="2800" dirty="0" smtClean="0">
                <a:latin typeface="+mn-ea"/>
              </a:rPr>
              <a:t>　</a:t>
            </a:r>
            <a:r>
              <a:rPr kumimoji="1" lang="ja-JP" altLang="en-US" sz="2800" dirty="0" smtClean="0">
                <a:latin typeface="+mn-ea"/>
              </a:rPr>
              <a:t>生産を行おうとした</a:t>
            </a:r>
            <a:endParaRPr kumimoji="1" lang="en-US" altLang="ja-JP" sz="2800" dirty="0" smtClean="0">
              <a:latin typeface="+mn-ea"/>
            </a:endParaRPr>
          </a:p>
          <a:p>
            <a:pPr marL="0" indent="0">
              <a:buNone/>
            </a:pPr>
            <a:r>
              <a:rPr lang="ja-JP" altLang="en-US" sz="2800" dirty="0">
                <a:latin typeface="+mn-ea"/>
              </a:rPr>
              <a:t>　</a:t>
            </a:r>
            <a:r>
              <a:rPr lang="ja-JP" altLang="en-US" sz="2800" dirty="0" smtClean="0">
                <a:latin typeface="+mn-ea"/>
              </a:rPr>
              <a:t>　　　</a:t>
            </a:r>
            <a:r>
              <a:rPr kumimoji="1" lang="ja-JP" altLang="en-US" sz="2800" dirty="0" smtClean="0">
                <a:latin typeface="+mn-ea"/>
              </a:rPr>
              <a:t>ユニクロの基本的な手法が</a:t>
            </a:r>
            <a:endParaRPr kumimoji="1" lang="en-US" altLang="ja-JP" sz="2800" dirty="0" smtClean="0">
              <a:latin typeface="+mn-ea"/>
            </a:endParaRPr>
          </a:p>
          <a:p>
            <a:pPr marL="0" indent="0">
              <a:buNone/>
            </a:pPr>
            <a:r>
              <a:rPr lang="ja-JP" altLang="en-US" sz="2800" dirty="0">
                <a:latin typeface="+mn-ea"/>
              </a:rPr>
              <a:t>　</a:t>
            </a:r>
            <a:r>
              <a:rPr lang="ja-JP" altLang="en-US" sz="2800" dirty="0" smtClean="0">
                <a:latin typeface="+mn-ea"/>
              </a:rPr>
              <a:t>　　　　　　　　　　</a:t>
            </a:r>
            <a:r>
              <a:rPr kumimoji="1" lang="ja-JP" altLang="en-US" sz="2800" dirty="0" smtClean="0">
                <a:latin typeface="+mn-ea"/>
              </a:rPr>
              <a:t>農業に発揮されていない</a:t>
            </a:r>
            <a:endParaRPr kumimoji="1" lang="ja-JP" altLang="en-US" sz="2800" dirty="0">
              <a:latin typeface="+mn-ea"/>
            </a:endParaRPr>
          </a:p>
        </p:txBody>
      </p:sp>
      <p:sp>
        <p:nvSpPr>
          <p:cNvPr id="3" name="日付プレースホルダー 2"/>
          <p:cNvSpPr>
            <a:spLocks noGrp="1"/>
          </p:cNvSpPr>
          <p:nvPr>
            <p:ph type="dt" sz="half" idx="10"/>
          </p:nvPr>
        </p:nvSpPr>
        <p:spPr/>
        <p:txBody>
          <a:bodyPr/>
          <a:lstStyle/>
          <a:p>
            <a:fld id="{ECA90AA6-8ABC-4C6A-9200-5C25B202E8DA}"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19</a:t>
            </a:fld>
            <a:endParaRPr lang="ja-JP" altLang="en-US">
              <a:solidFill>
                <a:srgbClr val="666666"/>
              </a:solidFill>
            </a:endParaRPr>
          </a:p>
        </p:txBody>
      </p:sp>
      <p:sp>
        <p:nvSpPr>
          <p:cNvPr id="5" name="タイトル 4"/>
          <p:cNvSpPr>
            <a:spLocks noGrp="1"/>
          </p:cNvSpPr>
          <p:nvPr>
            <p:ph type="title"/>
          </p:nvPr>
        </p:nvSpPr>
        <p:spPr/>
        <p:txBody>
          <a:bodyPr/>
          <a:lstStyle/>
          <a:p>
            <a:r>
              <a:rPr lang="ja-JP" altLang="en-US" dirty="0"/>
              <a:t>（事例</a:t>
            </a:r>
            <a:r>
              <a:rPr lang="ja-JP" altLang="en-US" dirty="0" smtClean="0"/>
              <a:t>）</a:t>
            </a:r>
            <a:r>
              <a:rPr kumimoji="1" lang="ja-JP" altLang="en-US" dirty="0" smtClean="0"/>
              <a:t>ユニクロ</a:t>
            </a:r>
            <a:endParaRPr kumimoji="1" lang="ja-JP" altLang="en-US" dirty="0"/>
          </a:p>
        </p:txBody>
      </p:sp>
      <p:sp>
        <p:nvSpPr>
          <p:cNvPr id="6" name="右矢印 5"/>
          <p:cNvSpPr/>
          <p:nvPr/>
        </p:nvSpPr>
        <p:spPr>
          <a:xfrm>
            <a:off x="748273" y="4058669"/>
            <a:ext cx="583367"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611560" y="5301208"/>
            <a:ext cx="7416824" cy="1080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dirty="0" smtClean="0">
                <a:solidFill>
                  <a:schemeClr val="tx1"/>
                </a:solidFill>
              </a:rPr>
              <a:t>　　　経営</a:t>
            </a:r>
            <a:r>
              <a:rPr lang="ja-JP" altLang="en-US" sz="3200" dirty="0">
                <a:solidFill>
                  <a:schemeClr val="tx1"/>
                </a:solidFill>
              </a:rPr>
              <a:t>資源</a:t>
            </a:r>
            <a:r>
              <a:rPr lang="ja-JP" altLang="en-US" sz="3200" dirty="0" smtClean="0">
                <a:solidFill>
                  <a:schemeClr val="tx1"/>
                </a:solidFill>
              </a:rPr>
              <a:t>の</a:t>
            </a:r>
            <a:r>
              <a:rPr lang="ja-JP" altLang="en-US" sz="3200" dirty="0">
                <a:solidFill>
                  <a:schemeClr val="tx1"/>
                </a:solidFill>
              </a:rPr>
              <a:t>転用</a:t>
            </a:r>
            <a:r>
              <a:rPr lang="en-US" altLang="ja-JP" sz="3200" dirty="0">
                <a:solidFill>
                  <a:schemeClr val="tx1"/>
                </a:solidFill>
              </a:rPr>
              <a:t>×</a:t>
            </a:r>
            <a:r>
              <a:rPr lang="ja-JP" altLang="en-US" sz="3200" dirty="0">
                <a:solidFill>
                  <a:schemeClr val="tx1"/>
                </a:solidFill>
              </a:rPr>
              <a:t>　事業撤退</a:t>
            </a:r>
          </a:p>
        </p:txBody>
      </p:sp>
      <p:sp>
        <p:nvSpPr>
          <p:cNvPr id="8" name="稲妻 7"/>
          <p:cNvSpPr/>
          <p:nvPr/>
        </p:nvSpPr>
        <p:spPr>
          <a:xfrm>
            <a:off x="7020272" y="5589240"/>
            <a:ext cx="504056" cy="504056"/>
          </a:xfrm>
          <a:prstGeom prst="lightningBol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4435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26571" y="2016579"/>
            <a:ext cx="8229600" cy="4525963"/>
          </a:xfrm>
        </p:spPr>
        <p:txBody>
          <a:bodyPr/>
          <a:lstStyle/>
          <a:p>
            <a:r>
              <a:rPr kumimoji="1" lang="ja-JP" altLang="en-US" sz="4800" dirty="0" smtClean="0">
                <a:solidFill>
                  <a:srgbClr val="FFC000"/>
                </a:solidFill>
              </a:rPr>
              <a:t>はじめに</a:t>
            </a:r>
            <a:endParaRPr kumimoji="1" lang="en-US" altLang="ja-JP" sz="4800" dirty="0" smtClean="0">
              <a:solidFill>
                <a:srgbClr val="FFC000"/>
              </a:solidFill>
            </a:endParaRPr>
          </a:p>
          <a:p>
            <a:r>
              <a:rPr lang="ja-JP" altLang="en-US" sz="3600" dirty="0"/>
              <a:t>現状</a:t>
            </a:r>
            <a:r>
              <a:rPr lang="ja-JP" altLang="en-US" sz="3600" dirty="0" smtClean="0"/>
              <a:t>分析</a:t>
            </a:r>
            <a:endParaRPr lang="en-US" altLang="ja-JP" sz="3600" dirty="0" smtClean="0"/>
          </a:p>
          <a:p>
            <a:r>
              <a:rPr kumimoji="1" lang="ja-JP" altLang="en-US" sz="3600" dirty="0" smtClean="0"/>
              <a:t>問題意識</a:t>
            </a:r>
            <a:endParaRPr kumimoji="1" lang="en-US" altLang="ja-JP" sz="3600" dirty="0" smtClean="0"/>
          </a:p>
          <a:p>
            <a:r>
              <a:rPr lang="ja-JP" altLang="en-US" sz="3600" dirty="0"/>
              <a:t>研究</a:t>
            </a:r>
            <a:r>
              <a:rPr lang="ja-JP" altLang="en-US" sz="3600" dirty="0" smtClean="0"/>
              <a:t>目的</a:t>
            </a:r>
            <a:endParaRPr lang="en-US" altLang="ja-JP" sz="3600" dirty="0" smtClean="0"/>
          </a:p>
          <a:p>
            <a:r>
              <a:rPr lang="ja-JP" altLang="en-US" sz="3600" dirty="0"/>
              <a:t>仮説</a:t>
            </a:r>
            <a:r>
              <a:rPr lang="ja-JP" altLang="en-US" sz="3600" dirty="0" smtClean="0"/>
              <a:t>導出・仮説</a:t>
            </a:r>
            <a:endParaRPr lang="en-US" altLang="ja-JP" sz="3600" dirty="0"/>
          </a:p>
        </p:txBody>
      </p:sp>
      <p:sp>
        <p:nvSpPr>
          <p:cNvPr id="3" name="日付プレースホルダー 2"/>
          <p:cNvSpPr>
            <a:spLocks noGrp="1"/>
          </p:cNvSpPr>
          <p:nvPr>
            <p:ph type="dt" sz="half" idx="10"/>
          </p:nvPr>
        </p:nvSpPr>
        <p:spPr/>
        <p:txBody>
          <a:bodyPr/>
          <a:lstStyle/>
          <a:p>
            <a:fld id="{D19B000A-F227-464C-AB68-D27108C14C26}" type="datetime1">
              <a:rPr lang="ja-JP" altLang="en-US" smtClean="0">
                <a:solidFill>
                  <a:srgbClr val="666666"/>
                </a:solidFill>
              </a:rPr>
              <a:pPr/>
              <a:t>2013/9/9</a:t>
            </a:fld>
            <a:endParaRPr lang="ja-JP" altLang="en-US" dirty="0">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2</a:t>
            </a:fld>
            <a:endParaRPr lang="ja-JP" altLang="en-US" dirty="0">
              <a:solidFill>
                <a:srgbClr val="666666"/>
              </a:solidFill>
            </a:endParaRPr>
          </a:p>
        </p:txBody>
      </p:sp>
      <p:sp>
        <p:nvSpPr>
          <p:cNvPr id="6" name="テキスト ボックス 5"/>
          <p:cNvSpPr txBox="1"/>
          <p:nvPr/>
        </p:nvSpPr>
        <p:spPr>
          <a:xfrm>
            <a:off x="899592" y="548680"/>
            <a:ext cx="6840760" cy="1015663"/>
          </a:xfrm>
          <a:prstGeom prst="rect">
            <a:avLst/>
          </a:prstGeom>
          <a:noFill/>
        </p:spPr>
        <p:txBody>
          <a:bodyPr wrap="square" rtlCol="0">
            <a:spAutoFit/>
          </a:bodyPr>
          <a:lstStyle/>
          <a:p>
            <a:pPr algn="ctr"/>
            <a:r>
              <a:rPr kumimoji="1" lang="ja-JP" altLang="en-US" sz="6000" dirty="0" smtClean="0"/>
              <a:t>目次</a:t>
            </a:r>
            <a:endParaRPr kumimoji="1" lang="ja-JP" altLang="en-US" sz="6000" dirty="0"/>
          </a:p>
        </p:txBody>
      </p:sp>
      <p:sp>
        <p:nvSpPr>
          <p:cNvPr id="7" name="星 5 6"/>
          <p:cNvSpPr/>
          <p:nvPr/>
        </p:nvSpPr>
        <p:spPr>
          <a:xfrm>
            <a:off x="3203848" y="2060848"/>
            <a:ext cx="720080" cy="5760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8451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Autofit/>
          </a:bodyPr>
          <a:lstStyle/>
          <a:p>
            <a:pPr marL="0" indent="0">
              <a:buNone/>
            </a:pPr>
            <a:r>
              <a:rPr kumimoji="1" lang="ja-JP" altLang="en-US" sz="4000" u="sng" dirty="0" smtClean="0"/>
              <a:t>☆ユニクロ</a:t>
            </a:r>
            <a:endParaRPr kumimoji="1" lang="en-US" altLang="ja-JP" sz="4000" u="sng" dirty="0" smtClean="0"/>
          </a:p>
          <a:p>
            <a:pPr marL="0" indent="0" algn="ctr">
              <a:buNone/>
            </a:pPr>
            <a:r>
              <a:rPr lang="ja-JP" altLang="en-US" sz="4000" dirty="0" smtClean="0"/>
              <a:t>主事業である衣料品へのイメージ</a:t>
            </a:r>
            <a:endParaRPr lang="en-US" altLang="ja-JP" sz="4000" dirty="0" smtClean="0"/>
          </a:p>
          <a:p>
            <a:pPr marL="0" indent="0" algn="ctr">
              <a:buNone/>
            </a:pPr>
            <a:endParaRPr lang="en-US" altLang="ja-JP" sz="4000" dirty="0"/>
          </a:p>
          <a:p>
            <a:pPr marL="0" indent="0" algn="ctr">
              <a:buNone/>
            </a:pPr>
            <a:r>
              <a:rPr lang="ja-JP" altLang="en-US" sz="4000" dirty="0" smtClean="0"/>
              <a:t>ユニクロのイメージ</a:t>
            </a:r>
            <a:endParaRPr lang="en-US" altLang="ja-JP" sz="4000" dirty="0" smtClean="0"/>
          </a:p>
          <a:p>
            <a:pPr marL="0" indent="0">
              <a:buNone/>
            </a:pPr>
            <a:r>
              <a:rPr lang="ja-JP" altLang="en-US" sz="4000" dirty="0"/>
              <a:t>　</a:t>
            </a:r>
            <a:endParaRPr lang="en-US" altLang="ja-JP" sz="4000" dirty="0" smtClean="0"/>
          </a:p>
          <a:p>
            <a:pPr marL="0" indent="0">
              <a:buNone/>
            </a:pPr>
            <a:r>
              <a:rPr lang="ja-JP" altLang="en-US" sz="4000" dirty="0"/>
              <a:t>　</a:t>
            </a:r>
            <a:r>
              <a:rPr lang="ja-JP" altLang="en-US" sz="4000" dirty="0" smtClean="0"/>
              <a:t>野菜とユニクロのイメージ不一致</a:t>
            </a:r>
            <a:r>
              <a:rPr lang="en-US" altLang="ja-JP" sz="4000" b="1" dirty="0" smtClean="0"/>
              <a:t>×</a:t>
            </a:r>
            <a:endParaRPr lang="en-US" altLang="ja-JP" sz="4000" b="1" dirty="0"/>
          </a:p>
        </p:txBody>
      </p:sp>
      <p:sp>
        <p:nvSpPr>
          <p:cNvPr id="4" name="日付プレースホルダー 3"/>
          <p:cNvSpPr>
            <a:spLocks noGrp="1"/>
          </p:cNvSpPr>
          <p:nvPr>
            <p:ph type="dt" sz="half" idx="10"/>
          </p:nvPr>
        </p:nvSpPr>
        <p:spPr/>
        <p:txBody>
          <a:bodyPr/>
          <a:lstStyle/>
          <a:p>
            <a:fld id="{59CC9C8F-C364-409C-993A-F7868C01EF5B}"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20</a:t>
            </a:fld>
            <a:endParaRPr lang="ja-JP" altLang="en-US">
              <a:solidFill>
                <a:srgbClr val="666666"/>
              </a:solidFill>
            </a:endParaRPr>
          </a:p>
        </p:txBody>
      </p:sp>
      <p:sp>
        <p:nvSpPr>
          <p:cNvPr id="2" name="タイトル 1"/>
          <p:cNvSpPr>
            <a:spLocks noGrp="1"/>
          </p:cNvSpPr>
          <p:nvPr>
            <p:ph type="title"/>
          </p:nvPr>
        </p:nvSpPr>
        <p:spPr/>
        <p:txBody>
          <a:bodyPr/>
          <a:lstStyle/>
          <a:p>
            <a:r>
              <a:rPr lang="ja-JP" altLang="en-US" dirty="0" smtClean="0"/>
              <a:t>（事例）ユニクロ</a:t>
            </a:r>
            <a:endParaRPr kumimoji="1" lang="ja-JP" altLang="en-US" dirty="0"/>
          </a:p>
        </p:txBody>
      </p:sp>
      <p:sp>
        <p:nvSpPr>
          <p:cNvPr id="6" name="等号 5"/>
          <p:cNvSpPr/>
          <p:nvPr/>
        </p:nvSpPr>
        <p:spPr>
          <a:xfrm rot="5400000">
            <a:off x="4299955" y="2708920"/>
            <a:ext cx="648072" cy="936104"/>
          </a:xfrm>
          <a:prstGeom prst="mathEqual">
            <a:avLst>
              <a:gd name="adj1" fmla="val 23520"/>
              <a:gd name="adj2" fmla="val 2597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56935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 1"/>
          <p:cNvSpPr>
            <a:spLocks noGrp="1"/>
          </p:cNvSpPr>
          <p:nvPr>
            <p:ph idx="1"/>
          </p:nvPr>
        </p:nvSpPr>
        <p:spPr/>
        <p:txBody>
          <a:bodyPr/>
          <a:lstStyle/>
          <a:p>
            <a:r>
              <a:rPr kumimoji="1" lang="ja-JP" altLang="en-US" dirty="0" smtClean="0"/>
              <a:t>経営資源の転用とイメージの一致・不一致は、多角化の成功・失敗に関係している</a:t>
            </a:r>
            <a:r>
              <a:rPr lang="ja-JP" altLang="en-US" dirty="0" smtClean="0"/>
              <a:t>のではないかと思う。</a:t>
            </a:r>
            <a:endParaRPr lang="en-US" altLang="ja-JP" dirty="0" smtClean="0"/>
          </a:p>
          <a:p>
            <a:r>
              <a:rPr kumimoji="1" lang="ja-JP" altLang="en-US" dirty="0" smtClean="0"/>
              <a:t>さらに、事例を見ていく。</a:t>
            </a:r>
            <a:endParaRPr kumimoji="1" lang="ja-JP" altLang="en-US" dirty="0"/>
          </a:p>
        </p:txBody>
      </p:sp>
      <p:sp>
        <p:nvSpPr>
          <p:cNvPr id="3" name="日付プレースホルダ 2"/>
          <p:cNvSpPr>
            <a:spLocks noGrp="1"/>
          </p:cNvSpPr>
          <p:nvPr>
            <p:ph type="dt" sz="half" idx="10"/>
          </p:nvPr>
        </p:nvSpPr>
        <p:spPr/>
        <p:txBody>
          <a:bodyPr/>
          <a:lstStyle/>
          <a:p>
            <a:fld id="{9C6A287D-01B5-4106-A231-EDDD2F5AB600}"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 3"/>
          <p:cNvSpPr>
            <a:spLocks noGrp="1"/>
          </p:cNvSpPr>
          <p:nvPr>
            <p:ph type="sldNum" sz="quarter" idx="12"/>
          </p:nvPr>
        </p:nvSpPr>
        <p:spPr/>
        <p:txBody>
          <a:bodyPr/>
          <a:lstStyle/>
          <a:p>
            <a:fld id="{609A7D68-AD1C-4B66-A19B-971B76ED091D}" type="slidenum">
              <a:rPr lang="ja-JP" altLang="en-US" smtClean="0">
                <a:solidFill>
                  <a:srgbClr val="666666"/>
                </a:solidFill>
              </a:rPr>
              <a:pPr/>
              <a:t>21</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現状分析</a:t>
            </a:r>
            <a:endParaRPr kumimoji="1" lang="ja-JP"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82137" y="1545267"/>
            <a:ext cx="8229600" cy="4525963"/>
          </a:xfrm>
        </p:spPr>
        <p:txBody>
          <a:bodyPr>
            <a:normAutofit/>
          </a:bodyPr>
          <a:lstStyle/>
          <a:p>
            <a:pPr marL="0" indent="0">
              <a:buNone/>
            </a:pPr>
            <a:r>
              <a:rPr lang="ja-JP" altLang="en-US" sz="3600" dirty="0" smtClean="0"/>
              <a:t>花王は情報事業へ進出</a:t>
            </a:r>
            <a:endParaRPr lang="en-US" altLang="ja-JP" sz="3600" dirty="0" smtClean="0"/>
          </a:p>
          <a:p>
            <a:pPr marL="0" indent="0">
              <a:buNone/>
            </a:pPr>
            <a:r>
              <a:rPr kumimoji="1" lang="ja-JP" altLang="en-US" sz="3600" dirty="0" smtClean="0"/>
              <a:t>　　⇒フロッピーディスクの生産・販売</a:t>
            </a:r>
            <a:endParaRPr kumimoji="1" lang="en-US" altLang="ja-JP" sz="3600" dirty="0" smtClean="0"/>
          </a:p>
          <a:p>
            <a:pPr marL="0" indent="0">
              <a:buNone/>
            </a:pPr>
            <a:endParaRPr lang="en-US" altLang="ja-JP" sz="3600" u="sng" dirty="0" smtClean="0">
              <a:effectLst>
                <a:outerShdw blurRad="38100" dist="38100" dir="2700000" algn="tl">
                  <a:srgbClr val="000000">
                    <a:alpha val="43137"/>
                  </a:srgbClr>
                </a:outerShdw>
              </a:effectLst>
            </a:endParaRPr>
          </a:p>
          <a:p>
            <a:pPr marL="0" indent="0">
              <a:buNone/>
            </a:pPr>
            <a:r>
              <a:rPr lang="ja-JP" altLang="en-US" sz="3600" u="sng" dirty="0" smtClean="0">
                <a:effectLst>
                  <a:outerShdw blurRad="38100" dist="38100" dir="2700000" algn="tl">
                    <a:srgbClr val="000000">
                      <a:alpha val="43137"/>
                    </a:srgbClr>
                  </a:outerShdw>
                </a:effectLst>
              </a:rPr>
              <a:t>理由</a:t>
            </a:r>
            <a:endParaRPr kumimoji="1" lang="en-US" altLang="ja-JP" sz="3600" u="sng" dirty="0" smtClean="0">
              <a:effectLst>
                <a:outerShdw blurRad="38100" dist="38100" dir="2700000" algn="tl">
                  <a:srgbClr val="000000">
                    <a:alpha val="43137"/>
                  </a:srgbClr>
                </a:outerShdw>
              </a:effectLst>
            </a:endParaRPr>
          </a:p>
          <a:p>
            <a:pPr marL="0" indent="0">
              <a:buNone/>
            </a:pPr>
            <a:r>
              <a:rPr lang="ja-JP" altLang="en-US" sz="3600" dirty="0"/>
              <a:t>　</a:t>
            </a:r>
            <a:r>
              <a:rPr lang="ja-JP" altLang="en-US" sz="3600" dirty="0" smtClean="0"/>
              <a:t>　家庭用品での伸び悩みの不安</a:t>
            </a:r>
            <a:endParaRPr lang="en-US" altLang="ja-JP" sz="3600" dirty="0" smtClean="0"/>
          </a:p>
          <a:p>
            <a:pPr marL="0" indent="0">
              <a:buNone/>
            </a:pPr>
            <a:r>
              <a:rPr kumimoji="1" lang="ja-JP" altLang="en-US" sz="3600" dirty="0"/>
              <a:t>　</a:t>
            </a:r>
            <a:r>
              <a:rPr kumimoji="1" lang="ja-JP" altLang="en-US" sz="3600" dirty="0" smtClean="0"/>
              <a:t>　自社基盤技術、界面技術応用の自信</a:t>
            </a:r>
            <a:endParaRPr kumimoji="1" lang="ja-JP" altLang="en-US" sz="3600" dirty="0"/>
          </a:p>
        </p:txBody>
      </p:sp>
      <p:sp>
        <p:nvSpPr>
          <p:cNvPr id="4" name="日付プレースホルダー 3"/>
          <p:cNvSpPr>
            <a:spLocks noGrp="1"/>
          </p:cNvSpPr>
          <p:nvPr>
            <p:ph type="dt" sz="half" idx="10"/>
          </p:nvPr>
        </p:nvSpPr>
        <p:spPr/>
        <p:txBody>
          <a:bodyPr/>
          <a:lstStyle/>
          <a:p>
            <a:fld id="{26B31D60-D797-4D1F-B2F0-ED0A18EE6406}"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AB7A7334-8DF5-4224-9CAE-CA25F146D013}" type="slidenum">
              <a:rPr kumimoji="1" lang="ja-JP" altLang="en-US" smtClean="0"/>
              <a:pPr/>
              <a:t>22</a:t>
            </a:fld>
            <a:endParaRPr kumimoji="1" lang="ja-JP" altLang="en-US"/>
          </a:p>
        </p:txBody>
      </p:sp>
      <p:sp>
        <p:nvSpPr>
          <p:cNvPr id="2" name="タイトル 1"/>
          <p:cNvSpPr>
            <a:spLocks noGrp="1"/>
          </p:cNvSpPr>
          <p:nvPr>
            <p:ph type="title"/>
          </p:nvPr>
        </p:nvSpPr>
        <p:spPr/>
        <p:txBody>
          <a:bodyPr/>
          <a:lstStyle/>
          <a:p>
            <a:r>
              <a:rPr kumimoji="1" lang="ja-JP" altLang="en-US" dirty="0" smtClean="0"/>
              <a:t>（事例）花王</a:t>
            </a:r>
            <a:endParaRPr kumimoji="1" lang="ja-JP" altLang="en-US" dirty="0"/>
          </a:p>
        </p:txBody>
      </p:sp>
      <p:sp>
        <p:nvSpPr>
          <p:cNvPr id="6" name="左中かっこ 5"/>
          <p:cNvSpPr/>
          <p:nvPr/>
        </p:nvSpPr>
        <p:spPr>
          <a:xfrm>
            <a:off x="899592" y="3977410"/>
            <a:ext cx="216024" cy="115212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p:cNvSpPr txBox="1"/>
          <p:nvPr/>
        </p:nvSpPr>
        <p:spPr>
          <a:xfrm>
            <a:off x="1835696" y="5597095"/>
            <a:ext cx="6744190" cy="369332"/>
          </a:xfrm>
          <a:prstGeom prst="rect">
            <a:avLst/>
          </a:prstGeom>
          <a:noFill/>
        </p:spPr>
        <p:txBody>
          <a:bodyPr wrap="square" rtlCol="0">
            <a:spAutoFit/>
          </a:bodyPr>
          <a:lstStyle/>
          <a:p>
            <a:r>
              <a:rPr lang="en-US" altLang="ja-JP" dirty="0"/>
              <a:t>http://www.nikkei.co.jp/topic3/sansan/eimi097919.html</a:t>
            </a:r>
            <a:endParaRPr kumimoji="1" lang="ja-JP" altLang="en-US" dirty="0"/>
          </a:p>
        </p:txBody>
      </p:sp>
    </p:spTree>
    <p:extLst>
      <p:ext uri="{BB962C8B-B14F-4D97-AF65-F5344CB8AC3E}">
        <p14:creationId xmlns:p14="http://schemas.microsoft.com/office/powerpoint/2010/main" val="31682263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buNone/>
            </a:pPr>
            <a:r>
              <a:rPr lang="ja-JP" altLang="en-US" dirty="0"/>
              <a:t>・</a:t>
            </a:r>
            <a:r>
              <a:rPr kumimoji="1" lang="ja-JP" altLang="en-US" dirty="0" smtClean="0"/>
              <a:t>新技術の</a:t>
            </a:r>
            <a:r>
              <a:rPr lang="ja-JP" altLang="en-US" dirty="0" smtClean="0"/>
              <a:t>おかげもあり、</a:t>
            </a:r>
            <a:endParaRPr lang="en-US" altLang="ja-JP" dirty="0" smtClean="0"/>
          </a:p>
          <a:p>
            <a:pPr marL="0" indent="0">
              <a:buNone/>
            </a:pPr>
            <a:r>
              <a:rPr lang="ja-JP" altLang="en-US" dirty="0"/>
              <a:t>　</a:t>
            </a:r>
            <a:r>
              <a:rPr lang="ja-JP" altLang="en-US" dirty="0" smtClean="0"/>
              <a:t>世界生産能力の</a:t>
            </a:r>
            <a:r>
              <a:rPr lang="ja-JP" altLang="en-US" dirty="0"/>
              <a:t>１５％</a:t>
            </a:r>
            <a:r>
              <a:rPr lang="ja-JP" altLang="en-US" dirty="0" smtClean="0"/>
              <a:t>を占めるまでに成長！</a:t>
            </a:r>
            <a:endParaRPr lang="en-US" altLang="ja-JP" dirty="0" smtClean="0"/>
          </a:p>
          <a:p>
            <a:pPr marL="0" indent="0">
              <a:buNone/>
            </a:pPr>
            <a:r>
              <a:rPr lang="ja-JP" altLang="en-US" sz="5400" dirty="0" smtClean="0"/>
              <a:t>しかし撤退！</a:t>
            </a:r>
            <a:endParaRPr lang="en-US" altLang="ja-JP" sz="5400" dirty="0" smtClean="0"/>
          </a:p>
          <a:p>
            <a:pPr marL="0" indent="0">
              <a:buNone/>
            </a:pPr>
            <a:r>
              <a:rPr lang="ja-JP" altLang="en-US" dirty="0" smtClean="0"/>
              <a:t>・情報関連分野は競争が激しく、変化が速い</a:t>
            </a:r>
            <a:endParaRPr lang="en-US" altLang="ja-JP" dirty="0" smtClean="0"/>
          </a:p>
          <a:p>
            <a:pPr marL="0" indent="0">
              <a:buNone/>
            </a:pPr>
            <a:r>
              <a:rPr lang="ja-JP" altLang="en-US" dirty="0" smtClean="0"/>
              <a:t>・情報関連市場の理解、分析、調査の不足</a:t>
            </a:r>
            <a:endParaRPr lang="en-US" altLang="ja-JP" dirty="0" smtClean="0"/>
          </a:p>
          <a:p>
            <a:pPr marL="0" indent="0">
              <a:buNone/>
            </a:pPr>
            <a:r>
              <a:rPr lang="ja-JP" altLang="en-US" dirty="0" smtClean="0"/>
              <a:t>・コンピューターの技術が無いため、業界最先端の情報　　</a:t>
            </a:r>
            <a:endParaRPr lang="en-US" altLang="ja-JP" dirty="0" smtClean="0"/>
          </a:p>
          <a:p>
            <a:pPr marL="0" indent="0">
              <a:buNone/>
            </a:pPr>
            <a:r>
              <a:rPr lang="ja-JP" altLang="en-US" dirty="0"/>
              <a:t>　</a:t>
            </a:r>
            <a:r>
              <a:rPr lang="ja-JP" altLang="en-US" dirty="0" smtClean="0"/>
              <a:t>が入らず、常に後発になってしまう</a:t>
            </a:r>
            <a:endParaRPr lang="en-US" altLang="ja-JP" dirty="0" smtClean="0"/>
          </a:p>
        </p:txBody>
      </p:sp>
      <p:sp>
        <p:nvSpPr>
          <p:cNvPr id="4" name="日付プレースホルダー 3"/>
          <p:cNvSpPr>
            <a:spLocks noGrp="1"/>
          </p:cNvSpPr>
          <p:nvPr>
            <p:ph type="dt" sz="half" idx="10"/>
          </p:nvPr>
        </p:nvSpPr>
        <p:spPr/>
        <p:txBody>
          <a:bodyPr/>
          <a:lstStyle/>
          <a:p>
            <a:fld id="{B5919149-3D11-46D4-A4C8-9E9622410C0E}"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AB7A7334-8DF5-4224-9CAE-CA25F146D013}" type="slidenum">
              <a:rPr kumimoji="1" lang="ja-JP" altLang="en-US" smtClean="0"/>
              <a:pPr/>
              <a:t>23</a:t>
            </a:fld>
            <a:endParaRPr kumimoji="1" lang="ja-JP" altLang="en-US"/>
          </a:p>
        </p:txBody>
      </p:sp>
      <p:sp>
        <p:nvSpPr>
          <p:cNvPr id="2" name="タイトル 1"/>
          <p:cNvSpPr>
            <a:spLocks noGrp="1"/>
          </p:cNvSpPr>
          <p:nvPr>
            <p:ph type="title"/>
          </p:nvPr>
        </p:nvSpPr>
        <p:spPr/>
        <p:txBody>
          <a:bodyPr/>
          <a:lstStyle/>
          <a:p>
            <a:r>
              <a:rPr lang="ja-JP" altLang="en-US" dirty="0" smtClean="0"/>
              <a:t>（事例）</a:t>
            </a:r>
            <a:r>
              <a:rPr kumimoji="1" lang="ja-JP" altLang="en-US" dirty="0" smtClean="0"/>
              <a:t>花王</a:t>
            </a:r>
            <a:endParaRPr kumimoji="1" lang="ja-JP" altLang="en-US" dirty="0"/>
          </a:p>
        </p:txBody>
      </p:sp>
      <p:sp>
        <p:nvSpPr>
          <p:cNvPr id="7" name="テキスト ボックス 6"/>
          <p:cNvSpPr txBox="1"/>
          <p:nvPr/>
        </p:nvSpPr>
        <p:spPr>
          <a:xfrm>
            <a:off x="2267744" y="5919981"/>
            <a:ext cx="6744190" cy="369332"/>
          </a:xfrm>
          <a:prstGeom prst="rect">
            <a:avLst/>
          </a:prstGeom>
          <a:noFill/>
        </p:spPr>
        <p:txBody>
          <a:bodyPr wrap="square" rtlCol="0">
            <a:spAutoFit/>
          </a:bodyPr>
          <a:lstStyle/>
          <a:p>
            <a:r>
              <a:rPr lang="en-US" altLang="ja-JP" dirty="0"/>
              <a:t>http://www.nikkei.co.jp/topic3/sansan/eimi097919.html</a:t>
            </a:r>
            <a:endParaRPr kumimoji="1" lang="ja-JP" altLang="en-US" dirty="0"/>
          </a:p>
        </p:txBody>
      </p:sp>
    </p:spTree>
    <p:extLst>
      <p:ext uri="{BB962C8B-B14F-4D97-AF65-F5344CB8AC3E}">
        <p14:creationId xmlns:p14="http://schemas.microsoft.com/office/powerpoint/2010/main" val="2877312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r>
              <a:rPr lang="ja-JP" altLang="en-US" dirty="0" smtClean="0"/>
              <a:t>技術は応用できるものであり、事業拡大の武器であった。</a:t>
            </a:r>
            <a:endParaRPr lang="en-US" altLang="ja-JP" dirty="0" smtClean="0"/>
          </a:p>
          <a:p>
            <a:r>
              <a:rPr kumimoji="1" lang="ja-JP" altLang="en-US" dirty="0" smtClean="0"/>
              <a:t>拡大先の市場の調査・分析が足らず、参入してから追いつかなくなった。</a:t>
            </a:r>
            <a:endParaRPr kumimoji="1" lang="en-US" altLang="ja-JP" dirty="0" smtClean="0"/>
          </a:p>
          <a:p>
            <a:endParaRPr kumimoji="1" lang="en-US" altLang="ja-JP" dirty="0" smtClean="0"/>
          </a:p>
        </p:txBody>
      </p:sp>
      <p:sp>
        <p:nvSpPr>
          <p:cNvPr id="4" name="日付プレースホルダー 3"/>
          <p:cNvSpPr>
            <a:spLocks noGrp="1"/>
          </p:cNvSpPr>
          <p:nvPr>
            <p:ph type="dt" sz="half" idx="10"/>
          </p:nvPr>
        </p:nvSpPr>
        <p:spPr/>
        <p:txBody>
          <a:bodyPr/>
          <a:lstStyle/>
          <a:p>
            <a:fld id="{5F4CAEA2-FFC1-4542-91FE-123B3696E7BE}"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AB7A7334-8DF5-4224-9CAE-CA25F146D013}" type="slidenum">
              <a:rPr kumimoji="1" lang="ja-JP" altLang="en-US" smtClean="0"/>
              <a:pPr/>
              <a:t>24</a:t>
            </a:fld>
            <a:endParaRPr kumimoji="1" lang="ja-JP" altLang="en-US"/>
          </a:p>
        </p:txBody>
      </p:sp>
      <p:sp>
        <p:nvSpPr>
          <p:cNvPr id="2" name="タイトル 1"/>
          <p:cNvSpPr>
            <a:spLocks noGrp="1"/>
          </p:cNvSpPr>
          <p:nvPr>
            <p:ph type="title"/>
          </p:nvPr>
        </p:nvSpPr>
        <p:spPr/>
        <p:txBody>
          <a:bodyPr/>
          <a:lstStyle/>
          <a:p>
            <a:r>
              <a:rPr kumimoji="1" lang="ja-JP" altLang="en-US" dirty="0" smtClean="0"/>
              <a:t>（事例）花王</a:t>
            </a:r>
            <a:endParaRPr kumimoji="1" lang="ja-JP" altLang="en-US" dirty="0"/>
          </a:p>
        </p:txBody>
      </p:sp>
      <p:sp>
        <p:nvSpPr>
          <p:cNvPr id="7" name="角丸四角形 6"/>
          <p:cNvSpPr/>
          <p:nvPr/>
        </p:nvSpPr>
        <p:spPr>
          <a:xfrm>
            <a:off x="755576" y="3645024"/>
            <a:ext cx="7848872" cy="1800200"/>
          </a:xfrm>
          <a:prstGeom prst="roundRect">
            <a:avLst>
              <a:gd name="adj" fmla="val 98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dirty="0" smtClean="0">
                <a:solidFill>
                  <a:schemeClr val="tx1"/>
                </a:solidFill>
              </a:rPr>
              <a:t>　　経営</a:t>
            </a:r>
            <a:r>
              <a:rPr lang="ja-JP" altLang="en-US" sz="3600" dirty="0">
                <a:solidFill>
                  <a:schemeClr val="tx1"/>
                </a:solidFill>
              </a:rPr>
              <a:t>資源</a:t>
            </a:r>
            <a:r>
              <a:rPr lang="ja-JP" altLang="en-US" sz="3600" dirty="0" smtClean="0">
                <a:solidFill>
                  <a:schemeClr val="tx1"/>
                </a:solidFill>
              </a:rPr>
              <a:t>の</a:t>
            </a:r>
            <a:r>
              <a:rPr lang="ja-JP" altLang="en-US" sz="3600" dirty="0">
                <a:solidFill>
                  <a:schemeClr val="tx1"/>
                </a:solidFill>
              </a:rPr>
              <a:t>転用○　事業撤退</a:t>
            </a:r>
          </a:p>
        </p:txBody>
      </p:sp>
      <p:sp>
        <p:nvSpPr>
          <p:cNvPr id="9" name="稲妻 8"/>
          <p:cNvSpPr/>
          <p:nvPr/>
        </p:nvSpPr>
        <p:spPr>
          <a:xfrm>
            <a:off x="7488324" y="4223174"/>
            <a:ext cx="504056" cy="648072"/>
          </a:xfrm>
          <a:prstGeom prst="lightningBol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383220" y="6093296"/>
            <a:ext cx="6744190" cy="369332"/>
          </a:xfrm>
          <a:prstGeom prst="rect">
            <a:avLst/>
          </a:prstGeom>
          <a:noFill/>
        </p:spPr>
        <p:txBody>
          <a:bodyPr wrap="square" rtlCol="0">
            <a:spAutoFit/>
          </a:bodyPr>
          <a:lstStyle/>
          <a:p>
            <a:r>
              <a:rPr lang="en-US" altLang="ja-JP" dirty="0"/>
              <a:t>http://www.nikkei.co.jp/topic3/sansan/eimi097919.html</a:t>
            </a:r>
            <a:endParaRPr kumimoji="1" lang="ja-JP" altLang="en-US" dirty="0"/>
          </a:p>
        </p:txBody>
      </p:sp>
    </p:spTree>
    <p:extLst>
      <p:ext uri="{BB962C8B-B14F-4D97-AF65-F5344CB8AC3E}">
        <p14:creationId xmlns:p14="http://schemas.microsoft.com/office/powerpoint/2010/main" val="32016301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51520" y="1484784"/>
            <a:ext cx="8435280" cy="4525963"/>
          </a:xfrm>
        </p:spPr>
        <p:txBody>
          <a:bodyPr>
            <a:noAutofit/>
          </a:bodyPr>
          <a:lstStyle/>
          <a:p>
            <a:pPr marL="0" indent="0">
              <a:buNone/>
            </a:pPr>
            <a:r>
              <a:rPr kumimoji="1" lang="ja-JP" altLang="en-US" sz="3600" u="sng" dirty="0" smtClean="0"/>
              <a:t>☆花王</a:t>
            </a:r>
            <a:endParaRPr kumimoji="1" lang="en-US" altLang="ja-JP" sz="3600" u="sng" dirty="0" smtClean="0"/>
          </a:p>
          <a:p>
            <a:pPr marL="0" indent="0" algn="ctr">
              <a:buNone/>
            </a:pPr>
            <a:r>
              <a:rPr lang="ja-JP" altLang="en-US" sz="3600" dirty="0"/>
              <a:t>主</a:t>
            </a:r>
            <a:r>
              <a:rPr lang="ja-JP" altLang="en-US" sz="3600" dirty="0" smtClean="0"/>
              <a:t>事業</a:t>
            </a:r>
            <a:r>
              <a:rPr lang="ja-JP" altLang="en-US" sz="3600" dirty="0"/>
              <a:t>で</a:t>
            </a:r>
            <a:r>
              <a:rPr lang="ja-JP" altLang="en-US" sz="3600" dirty="0" smtClean="0"/>
              <a:t>あるトイレタリー商品へのイメージ</a:t>
            </a:r>
            <a:endParaRPr lang="en-US" altLang="ja-JP" sz="3600" dirty="0" smtClean="0"/>
          </a:p>
          <a:p>
            <a:pPr marL="0" indent="0" algn="ctr">
              <a:buNone/>
            </a:pPr>
            <a:endParaRPr kumimoji="1" lang="en-US" altLang="ja-JP" sz="3600" dirty="0"/>
          </a:p>
          <a:p>
            <a:pPr marL="0" indent="0" algn="ctr">
              <a:buNone/>
            </a:pPr>
            <a:r>
              <a:rPr lang="ja-JP" altLang="en-US" sz="3600" dirty="0" smtClean="0"/>
              <a:t>花王のイメージ</a:t>
            </a:r>
            <a:endParaRPr lang="en-US" altLang="ja-JP" sz="3600" dirty="0" smtClean="0"/>
          </a:p>
          <a:p>
            <a:pPr marL="0" indent="0" algn="ctr">
              <a:buNone/>
            </a:pPr>
            <a:endParaRPr kumimoji="1" lang="en-US" altLang="ja-JP" sz="3600" dirty="0" smtClean="0"/>
          </a:p>
          <a:p>
            <a:pPr marL="0" indent="0" algn="ctr">
              <a:buNone/>
            </a:pPr>
            <a:r>
              <a:rPr kumimoji="1" lang="ja-JP" altLang="en-US" sz="3600" dirty="0" smtClean="0"/>
              <a:t>→フロッピーなどの情報関連商品には</a:t>
            </a:r>
            <a:endParaRPr kumimoji="1" lang="en-US" altLang="ja-JP" sz="3600" dirty="0" smtClean="0"/>
          </a:p>
          <a:p>
            <a:pPr marL="0" indent="0" algn="ctr">
              <a:buNone/>
            </a:pPr>
            <a:r>
              <a:rPr lang="ja-JP" altLang="en-US" sz="3600" dirty="0" smtClean="0"/>
              <a:t>合っていない</a:t>
            </a:r>
            <a:r>
              <a:rPr lang="en-US" altLang="ja-JP" sz="3600" b="1" dirty="0" smtClean="0"/>
              <a:t>×</a:t>
            </a:r>
            <a:endParaRPr kumimoji="1" lang="en-US" altLang="ja-JP" sz="3600" b="1" dirty="0" smtClean="0"/>
          </a:p>
        </p:txBody>
      </p:sp>
      <p:sp>
        <p:nvSpPr>
          <p:cNvPr id="4" name="日付プレースホルダー 3"/>
          <p:cNvSpPr>
            <a:spLocks noGrp="1"/>
          </p:cNvSpPr>
          <p:nvPr>
            <p:ph type="dt" sz="half" idx="10"/>
          </p:nvPr>
        </p:nvSpPr>
        <p:spPr/>
        <p:txBody>
          <a:bodyPr/>
          <a:lstStyle/>
          <a:p>
            <a:fld id="{97116FC3-FACC-4B62-B3C1-302F582FEB99}"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25</a:t>
            </a:fld>
            <a:endParaRPr lang="ja-JP" altLang="en-US">
              <a:solidFill>
                <a:srgbClr val="666666"/>
              </a:solidFill>
            </a:endParaRPr>
          </a:p>
        </p:txBody>
      </p:sp>
      <p:sp>
        <p:nvSpPr>
          <p:cNvPr id="2" name="タイトル 1"/>
          <p:cNvSpPr>
            <a:spLocks noGrp="1"/>
          </p:cNvSpPr>
          <p:nvPr>
            <p:ph type="title"/>
          </p:nvPr>
        </p:nvSpPr>
        <p:spPr/>
        <p:txBody>
          <a:bodyPr/>
          <a:lstStyle/>
          <a:p>
            <a:r>
              <a:rPr lang="ja-JP" altLang="en-US" dirty="0" smtClean="0"/>
              <a:t>（事例）花王</a:t>
            </a:r>
            <a:endParaRPr kumimoji="1" lang="ja-JP" altLang="en-US" dirty="0"/>
          </a:p>
        </p:txBody>
      </p:sp>
      <p:sp>
        <p:nvSpPr>
          <p:cNvPr id="6" name="等号 5"/>
          <p:cNvSpPr/>
          <p:nvPr/>
        </p:nvSpPr>
        <p:spPr>
          <a:xfrm rot="5400000">
            <a:off x="4199790" y="2577074"/>
            <a:ext cx="600403" cy="864096"/>
          </a:xfrm>
          <a:prstGeom prst="mathEqual">
            <a:avLst>
              <a:gd name="adj1" fmla="val 23520"/>
              <a:gd name="adj2" fmla="val 2597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526200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323528" y="1481328"/>
            <a:ext cx="8496944" cy="4525963"/>
          </a:xfrm>
        </p:spPr>
        <p:txBody>
          <a:bodyPr>
            <a:normAutofit/>
          </a:bodyPr>
          <a:lstStyle/>
          <a:p>
            <a:pPr marL="0" indent="0">
              <a:buNone/>
            </a:pPr>
            <a:r>
              <a:rPr kumimoji="1" lang="ja-JP" altLang="en-US" sz="4000" dirty="0" smtClean="0"/>
              <a:t>これらから・・・</a:t>
            </a:r>
            <a:endParaRPr kumimoji="1" lang="en-US" altLang="ja-JP" sz="4000" dirty="0" smtClean="0"/>
          </a:p>
          <a:p>
            <a:r>
              <a:rPr lang="ja-JP" altLang="en-US" sz="3600" dirty="0"/>
              <a:t>経営資源</a:t>
            </a:r>
            <a:r>
              <a:rPr kumimoji="1" lang="ja-JP" altLang="en-US" sz="3600" dirty="0" smtClean="0"/>
              <a:t>の転用が、事業の成功・失敗を決めている</a:t>
            </a:r>
            <a:r>
              <a:rPr lang="ja-JP" altLang="en-US" sz="3600" dirty="0" smtClean="0"/>
              <a:t>とは言えない。</a:t>
            </a:r>
            <a:endParaRPr lang="en-US" altLang="ja-JP" sz="3600" dirty="0" smtClean="0"/>
          </a:p>
          <a:p>
            <a:r>
              <a:rPr kumimoji="1" lang="ja-JP" altLang="en-US" sz="3600" dirty="0" smtClean="0"/>
              <a:t>では、イメージ</a:t>
            </a:r>
            <a:r>
              <a:rPr lang="ja-JP" altLang="en-US" sz="3600" dirty="0" smtClean="0"/>
              <a:t>の</a:t>
            </a:r>
            <a:r>
              <a:rPr kumimoji="1" lang="ja-JP" altLang="en-US" sz="3600" dirty="0" smtClean="0"/>
              <a:t>一致が成功に導いているのか？</a:t>
            </a:r>
            <a:endParaRPr kumimoji="1" lang="en-US" altLang="ja-JP" sz="3600" dirty="0" smtClean="0"/>
          </a:p>
          <a:p>
            <a:pPr>
              <a:buNone/>
            </a:pPr>
            <a:endParaRPr kumimoji="1" lang="en-US" altLang="ja-JP" sz="3600" dirty="0" smtClean="0"/>
          </a:p>
          <a:p>
            <a:pPr marL="0" indent="0">
              <a:buNone/>
            </a:pPr>
            <a:endParaRPr lang="en-US" altLang="ja-JP" sz="4000" dirty="0" smtClean="0"/>
          </a:p>
        </p:txBody>
      </p:sp>
      <p:sp>
        <p:nvSpPr>
          <p:cNvPr id="4" name="日付プレースホルダ 3"/>
          <p:cNvSpPr>
            <a:spLocks noGrp="1"/>
          </p:cNvSpPr>
          <p:nvPr>
            <p:ph type="dt" sz="half" idx="10"/>
          </p:nvPr>
        </p:nvSpPr>
        <p:spPr/>
        <p:txBody>
          <a:bodyPr/>
          <a:lstStyle/>
          <a:p>
            <a:fld id="{CC20DECC-D65D-4960-B294-469933CAE8F7}"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 4"/>
          <p:cNvSpPr>
            <a:spLocks noGrp="1"/>
          </p:cNvSpPr>
          <p:nvPr>
            <p:ph type="sldNum" sz="quarter" idx="12"/>
          </p:nvPr>
        </p:nvSpPr>
        <p:spPr/>
        <p:txBody>
          <a:bodyPr/>
          <a:lstStyle/>
          <a:p>
            <a:fld id="{609A7D68-AD1C-4B66-A19B-971B76ED091D}" type="slidenum">
              <a:rPr lang="ja-JP" altLang="en-US" smtClean="0">
                <a:solidFill>
                  <a:srgbClr val="666666"/>
                </a:solidFill>
              </a:rPr>
              <a:pPr/>
              <a:t>26</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a:t>
            </a:r>
            <a:endParaRPr kumimoji="1" lang="ja-JP" altLang="en-US" dirty="0"/>
          </a:p>
        </p:txBody>
      </p:sp>
      <p:sp>
        <p:nvSpPr>
          <p:cNvPr id="3" name="日付プレースホルダー 2"/>
          <p:cNvSpPr>
            <a:spLocks noGrp="1"/>
          </p:cNvSpPr>
          <p:nvPr>
            <p:ph type="dt" sz="half" idx="10"/>
          </p:nvPr>
        </p:nvSpPr>
        <p:spPr/>
        <p:txBody>
          <a:bodyPr/>
          <a:lstStyle/>
          <a:p>
            <a:fld id="{EF7392AD-CFA6-46CB-A9CF-690535431B5B}"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27</a:t>
            </a:fld>
            <a:endParaRPr lang="ja-JP" altLang="en-US">
              <a:solidFill>
                <a:srgbClr val="666666"/>
              </a:solidFill>
            </a:endParaRPr>
          </a:p>
        </p:txBody>
      </p:sp>
      <p:pic>
        <p:nvPicPr>
          <p:cNvPr id="2053" name="Picture 5"/>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412776"/>
            <a:ext cx="8208912"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73764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a:t>
            </a:r>
            <a:endParaRPr kumimoji="1" lang="ja-JP" altLang="en-US"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67545" y="1412775"/>
            <a:ext cx="8352928" cy="468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日付プレースホルダー 2"/>
          <p:cNvSpPr>
            <a:spLocks noGrp="1"/>
          </p:cNvSpPr>
          <p:nvPr>
            <p:ph type="dt" sz="half" idx="10"/>
          </p:nvPr>
        </p:nvSpPr>
        <p:spPr/>
        <p:txBody>
          <a:bodyPr/>
          <a:lstStyle/>
          <a:p>
            <a:fld id="{0C5EB7E3-B750-4D97-ABB9-A2BBCE9462AF}"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28</a:t>
            </a:fld>
            <a:endParaRPr lang="ja-JP" altLang="en-US">
              <a:solidFill>
                <a:srgbClr val="666666"/>
              </a:solidFill>
            </a:endParaRPr>
          </a:p>
        </p:txBody>
      </p:sp>
    </p:spTree>
    <p:extLst>
      <p:ext uri="{BB962C8B-B14F-4D97-AF65-F5344CB8AC3E}">
        <p14:creationId xmlns:p14="http://schemas.microsoft.com/office/powerpoint/2010/main" val="5378307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a:t>
            </a:r>
            <a:endParaRPr kumimoji="1" lang="ja-JP" altLang="en-US" dirty="0"/>
          </a:p>
        </p:txBody>
      </p:sp>
      <p:sp>
        <p:nvSpPr>
          <p:cNvPr id="3" name="日付プレースホルダー 2"/>
          <p:cNvSpPr>
            <a:spLocks noGrp="1"/>
          </p:cNvSpPr>
          <p:nvPr>
            <p:ph type="dt" sz="half" idx="10"/>
          </p:nvPr>
        </p:nvSpPr>
        <p:spPr/>
        <p:txBody>
          <a:bodyPr/>
          <a:lstStyle/>
          <a:p>
            <a:fld id="{E2FA19B8-31E5-425B-836D-8E09972490BE}"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29</a:t>
            </a:fld>
            <a:endParaRPr lang="ja-JP" altLang="en-US">
              <a:solidFill>
                <a:srgbClr val="666666"/>
              </a:solidFill>
            </a:endParaRPr>
          </a:p>
        </p:txBody>
      </p:sp>
      <p:pic>
        <p:nvPicPr>
          <p:cNvPr id="1027"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3050" y="1616430"/>
            <a:ext cx="8287422" cy="4255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8971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412776"/>
            <a:ext cx="8229600" cy="4713387"/>
          </a:xfrm>
        </p:spPr>
        <p:txBody>
          <a:bodyPr/>
          <a:lstStyle/>
          <a:p>
            <a:r>
              <a:rPr lang="ja-JP" altLang="en-US" sz="2800" dirty="0" smtClean="0"/>
              <a:t>新製品</a:t>
            </a:r>
            <a:r>
              <a:rPr lang="ja-JP" altLang="en-US" sz="2800" dirty="0"/>
              <a:t>や</a:t>
            </a:r>
            <a:r>
              <a:rPr lang="ja-JP" altLang="en-US" sz="2800" dirty="0" smtClean="0"/>
              <a:t>既存製品の製造企業をふと見てみると、自分では想像もつかなかった企業の名前が記載されていた。</a:t>
            </a:r>
            <a:endParaRPr lang="en-US" altLang="ja-JP" sz="2800" dirty="0" smtClean="0"/>
          </a:p>
          <a:p>
            <a:r>
              <a:rPr lang="ja-JP" altLang="en-US" sz="2800" dirty="0" smtClean="0"/>
              <a:t>普段扱っている事業とはかけ離れた事業を行うと</a:t>
            </a:r>
            <a:r>
              <a:rPr lang="ja-JP" altLang="en-US" sz="2800" dirty="0"/>
              <a:t>、その企業について消費者がどう思うのだろうか、と</a:t>
            </a:r>
            <a:r>
              <a:rPr kumimoji="1" lang="ja-JP" altLang="en-US" sz="2800" dirty="0" smtClean="0"/>
              <a:t>疑問に感じると同時に興味を持った。</a:t>
            </a:r>
            <a:endParaRPr kumimoji="1" lang="en-US" altLang="ja-JP" sz="2800" dirty="0" smtClean="0"/>
          </a:p>
          <a:p>
            <a:pPr marL="0" indent="0">
              <a:buNone/>
            </a:pPr>
            <a:endParaRPr kumimoji="1" lang="ja-JP" altLang="en-US" dirty="0"/>
          </a:p>
        </p:txBody>
      </p:sp>
      <p:sp>
        <p:nvSpPr>
          <p:cNvPr id="4" name="日付プレースホルダー 3"/>
          <p:cNvSpPr>
            <a:spLocks noGrp="1"/>
          </p:cNvSpPr>
          <p:nvPr>
            <p:ph type="dt" sz="half" idx="10"/>
          </p:nvPr>
        </p:nvSpPr>
        <p:spPr/>
        <p:txBody>
          <a:bodyPr/>
          <a:lstStyle/>
          <a:p>
            <a:fld id="{9933238B-EA62-4D95-9C4D-7EB22529A22F}"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7" name="横巻き 6"/>
          <p:cNvSpPr/>
          <p:nvPr/>
        </p:nvSpPr>
        <p:spPr>
          <a:xfrm>
            <a:off x="827584" y="4149080"/>
            <a:ext cx="7560840" cy="1944216"/>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企業が多角化する際の</a:t>
            </a:r>
            <a:endParaRPr kumimoji="1" lang="en-US" altLang="ja-JP" sz="2800" dirty="0" smtClean="0">
              <a:solidFill>
                <a:schemeClr val="tx1"/>
              </a:solidFill>
            </a:endParaRPr>
          </a:p>
          <a:p>
            <a:pPr algn="ctr"/>
            <a:r>
              <a:rPr kumimoji="1" lang="ja-JP" altLang="en-US" sz="2800" dirty="0" smtClean="0">
                <a:solidFill>
                  <a:schemeClr val="tx1"/>
                </a:solidFill>
              </a:rPr>
              <a:t>ブランドとの関係を探っていく。</a:t>
            </a:r>
            <a:endParaRPr kumimoji="1" lang="ja-JP" altLang="en-US" sz="2800" dirty="0">
              <a:solidFill>
                <a:schemeClr val="tx1"/>
              </a:solidFill>
            </a:endParaRPr>
          </a:p>
        </p:txBody>
      </p:sp>
    </p:spTree>
    <p:extLst>
      <p:ext uri="{BB962C8B-B14F-4D97-AF65-F5344CB8AC3E}">
        <p14:creationId xmlns:p14="http://schemas.microsoft.com/office/powerpoint/2010/main" val="9418429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buNone/>
            </a:pPr>
            <a:endParaRPr lang="en-US" altLang="ja-JP" dirty="0" smtClean="0"/>
          </a:p>
          <a:p>
            <a:pPr>
              <a:buNone/>
            </a:pPr>
            <a:endParaRPr kumimoji="1" lang="ja-JP" altLang="en-US" dirty="0"/>
          </a:p>
        </p:txBody>
      </p:sp>
      <p:sp>
        <p:nvSpPr>
          <p:cNvPr id="4" name="日付プレースホルダー 3"/>
          <p:cNvSpPr>
            <a:spLocks noGrp="1"/>
          </p:cNvSpPr>
          <p:nvPr>
            <p:ph type="dt" sz="half" idx="10"/>
          </p:nvPr>
        </p:nvSpPr>
        <p:spPr/>
        <p:txBody>
          <a:bodyPr/>
          <a:lstStyle/>
          <a:p>
            <a:fld id="{CE5BD9B5-FB66-4928-8F88-B7AA41101840}"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30</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6" name="対角する 2 つの角を切り取った四角形 5"/>
          <p:cNvSpPr/>
          <p:nvPr/>
        </p:nvSpPr>
        <p:spPr>
          <a:xfrm>
            <a:off x="1187624" y="2276872"/>
            <a:ext cx="7056784" cy="3240360"/>
          </a:xfrm>
          <a:prstGeom prst="snip2DiagRect">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619672" y="2780928"/>
            <a:ext cx="6264696" cy="2308324"/>
          </a:xfrm>
          <a:prstGeom prst="rect">
            <a:avLst/>
          </a:prstGeom>
        </p:spPr>
        <p:txBody>
          <a:bodyPr wrap="square">
            <a:spAutoFit/>
          </a:bodyPr>
          <a:lstStyle/>
          <a:p>
            <a:pPr lvl="0">
              <a:spcBef>
                <a:spcPct val="20000"/>
              </a:spcBef>
            </a:pPr>
            <a:r>
              <a:rPr lang="ja-JP" altLang="en-US" sz="3600" dirty="0">
                <a:solidFill>
                  <a:prstClr val="black"/>
                </a:solidFill>
              </a:rPr>
              <a:t>イメージが</a:t>
            </a:r>
            <a:r>
              <a:rPr lang="ja-JP" altLang="en-US" sz="3600" dirty="0" smtClean="0">
                <a:solidFill>
                  <a:prstClr val="black"/>
                </a:solidFill>
              </a:rPr>
              <a:t>不一致であり、また、一致させる販売促進も行っていないが、成功</a:t>
            </a:r>
            <a:r>
              <a:rPr lang="ja-JP" altLang="en-US" sz="3600" dirty="0">
                <a:solidFill>
                  <a:prstClr val="black"/>
                </a:solidFill>
              </a:rPr>
              <a:t>している企業</a:t>
            </a:r>
            <a:r>
              <a:rPr lang="ja-JP" altLang="en-US" sz="3600" dirty="0" smtClean="0">
                <a:solidFill>
                  <a:prstClr val="black"/>
                </a:solidFill>
              </a:rPr>
              <a:t>もある</a:t>
            </a:r>
            <a:r>
              <a:rPr lang="ja-JP" altLang="en-US" sz="3600" dirty="0">
                <a:solidFill>
                  <a:prstClr val="black"/>
                </a:solidFill>
              </a:rPr>
              <a:t>。</a:t>
            </a:r>
            <a:endParaRPr lang="en-US" altLang="ja-JP" sz="3600" dirty="0">
              <a:solidFill>
                <a:prstClr val="black"/>
              </a:solidFill>
            </a:endParaRPr>
          </a:p>
        </p:txBody>
      </p:sp>
    </p:spTree>
    <p:extLst>
      <p:ext uri="{BB962C8B-B14F-4D97-AF65-F5344CB8AC3E}">
        <p14:creationId xmlns:p14="http://schemas.microsoft.com/office/powerpoint/2010/main" val="35354501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sz="3600" dirty="0" smtClean="0"/>
              <a:t>はじめに</a:t>
            </a:r>
            <a:endParaRPr kumimoji="1" lang="en-US" altLang="ja-JP" sz="3600" dirty="0" smtClean="0"/>
          </a:p>
          <a:p>
            <a:r>
              <a:rPr lang="ja-JP" altLang="en-US" sz="3600" dirty="0"/>
              <a:t>現状</a:t>
            </a:r>
            <a:r>
              <a:rPr lang="ja-JP" altLang="en-US" sz="3600" dirty="0" smtClean="0"/>
              <a:t>分析</a:t>
            </a:r>
            <a:endParaRPr lang="en-US" altLang="ja-JP" sz="3600" dirty="0" smtClean="0"/>
          </a:p>
          <a:p>
            <a:r>
              <a:rPr kumimoji="1" lang="ja-JP" altLang="en-US" sz="4800" dirty="0" smtClean="0">
                <a:solidFill>
                  <a:srgbClr val="FFC000"/>
                </a:solidFill>
              </a:rPr>
              <a:t>問題意識</a:t>
            </a:r>
            <a:endParaRPr kumimoji="1" lang="en-US" altLang="ja-JP" sz="4800" dirty="0" smtClean="0">
              <a:solidFill>
                <a:srgbClr val="FFC000"/>
              </a:solidFill>
            </a:endParaRPr>
          </a:p>
          <a:p>
            <a:r>
              <a:rPr kumimoji="1" lang="ja-JP" altLang="en-US" sz="3600" dirty="0" smtClean="0"/>
              <a:t>研究目的</a:t>
            </a:r>
            <a:endParaRPr kumimoji="1" lang="en-US" altLang="ja-JP" sz="3600" dirty="0" smtClean="0"/>
          </a:p>
          <a:p>
            <a:r>
              <a:rPr lang="ja-JP" altLang="en-US" sz="3600" dirty="0"/>
              <a:t>仮説導出</a:t>
            </a:r>
            <a:endParaRPr kumimoji="1" lang="en-US" altLang="ja-JP" sz="3600" dirty="0" smtClean="0"/>
          </a:p>
          <a:p>
            <a:pPr marL="0" indent="0">
              <a:buNone/>
            </a:pPr>
            <a:endParaRPr kumimoji="1" lang="ja-JP" altLang="en-US" dirty="0"/>
          </a:p>
        </p:txBody>
      </p:sp>
      <p:sp>
        <p:nvSpPr>
          <p:cNvPr id="3" name="日付プレースホルダー 2"/>
          <p:cNvSpPr>
            <a:spLocks noGrp="1"/>
          </p:cNvSpPr>
          <p:nvPr>
            <p:ph type="dt" sz="half" idx="10"/>
          </p:nvPr>
        </p:nvSpPr>
        <p:spPr/>
        <p:txBody>
          <a:bodyPr/>
          <a:lstStyle/>
          <a:p>
            <a:fld id="{5AC9CA2E-4E16-4701-90A9-0ED8E8F75CB1}" type="datetime1">
              <a:rPr lang="ja-JP" altLang="en-US" smtClean="0">
                <a:solidFill>
                  <a:srgbClr val="666666"/>
                </a:solidFill>
              </a:rPr>
              <a:pPr/>
              <a:t>2013/9/9</a:t>
            </a:fld>
            <a:endParaRPr lang="ja-JP" altLang="en-US" dirty="0">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31</a:t>
            </a:fld>
            <a:endParaRPr lang="ja-JP" altLang="en-US" dirty="0">
              <a:solidFill>
                <a:srgbClr val="666666"/>
              </a:solidFill>
            </a:endParaRPr>
          </a:p>
        </p:txBody>
      </p:sp>
      <p:sp>
        <p:nvSpPr>
          <p:cNvPr id="5" name="星 5 4"/>
          <p:cNvSpPr/>
          <p:nvPr/>
        </p:nvSpPr>
        <p:spPr>
          <a:xfrm>
            <a:off x="3482725" y="2729756"/>
            <a:ext cx="720080" cy="5760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827585" y="476672"/>
            <a:ext cx="7128792" cy="830997"/>
          </a:xfrm>
          <a:prstGeom prst="rect">
            <a:avLst/>
          </a:prstGeom>
        </p:spPr>
        <p:txBody>
          <a:bodyPr wrap="square">
            <a:spAutoFit/>
          </a:bodyPr>
          <a:lstStyle/>
          <a:p>
            <a:pPr algn="ctr"/>
            <a:r>
              <a:rPr lang="ja-JP" altLang="en-US" sz="4800" dirty="0"/>
              <a:t>目次</a:t>
            </a:r>
          </a:p>
        </p:txBody>
      </p:sp>
    </p:spTree>
    <p:extLst>
      <p:ext uri="{BB962C8B-B14F-4D97-AF65-F5344CB8AC3E}">
        <p14:creationId xmlns:p14="http://schemas.microsoft.com/office/powerpoint/2010/main" val="196855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21B4AA4D-40D9-4126-B9B2-C2215DE7277D}"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32</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問題意識</a:t>
            </a:r>
            <a:endParaRPr kumimoji="1" lang="ja-JP" altLang="en-US" dirty="0"/>
          </a:p>
        </p:txBody>
      </p:sp>
      <p:sp>
        <p:nvSpPr>
          <p:cNvPr id="6" name="横巻き 5"/>
          <p:cNvSpPr/>
          <p:nvPr/>
        </p:nvSpPr>
        <p:spPr>
          <a:xfrm>
            <a:off x="990690" y="1556792"/>
            <a:ext cx="7109701" cy="4176464"/>
          </a:xfrm>
          <a:prstGeom prst="horizontalScroll">
            <a:avLst/>
          </a:prstGeom>
          <a:no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rPr>
              <a:t>イメージが不一致なのに</a:t>
            </a:r>
            <a:endParaRPr kumimoji="1" lang="en-US" altLang="ja-JP" sz="4400" dirty="0" smtClean="0">
              <a:solidFill>
                <a:schemeClr val="tx1"/>
              </a:solidFill>
            </a:endParaRPr>
          </a:p>
          <a:p>
            <a:pPr algn="ctr"/>
            <a:r>
              <a:rPr lang="ja-JP" altLang="en-US" sz="4400" dirty="0" smtClean="0">
                <a:solidFill>
                  <a:schemeClr val="tx1"/>
                </a:solidFill>
              </a:rPr>
              <a:t>成功しているのは、</a:t>
            </a:r>
            <a:endParaRPr lang="en-US" altLang="ja-JP" sz="4400" dirty="0" smtClean="0">
              <a:solidFill>
                <a:schemeClr val="tx1"/>
              </a:solidFill>
            </a:endParaRPr>
          </a:p>
          <a:p>
            <a:pPr algn="ctr"/>
            <a:r>
              <a:rPr kumimoji="1" lang="ja-JP" altLang="en-US" sz="4400" dirty="0" smtClean="0">
                <a:solidFill>
                  <a:schemeClr val="tx1"/>
                </a:solidFill>
              </a:rPr>
              <a:t>なぜだろう？</a:t>
            </a:r>
            <a:endParaRPr kumimoji="1" lang="ja-JP" altLang="en-US" sz="4400" dirty="0">
              <a:solidFill>
                <a:schemeClr val="tx1"/>
              </a:solidFill>
            </a:endParaRPr>
          </a:p>
        </p:txBody>
      </p:sp>
    </p:spTree>
    <p:extLst>
      <p:ext uri="{BB962C8B-B14F-4D97-AF65-F5344CB8AC3E}">
        <p14:creationId xmlns:p14="http://schemas.microsoft.com/office/powerpoint/2010/main" val="27229620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F21EF820-B76D-48B6-8509-26834A5D606E}"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33</a:t>
            </a:fld>
            <a:endParaRPr lang="ja-JP" altLang="en-US">
              <a:solidFill>
                <a:srgbClr val="666666"/>
              </a:solidFill>
            </a:endParaRPr>
          </a:p>
        </p:txBody>
      </p:sp>
      <p:sp>
        <p:nvSpPr>
          <p:cNvPr id="6" name="角丸四角形 5"/>
          <p:cNvSpPr/>
          <p:nvPr/>
        </p:nvSpPr>
        <p:spPr>
          <a:xfrm>
            <a:off x="681724" y="1571617"/>
            <a:ext cx="2378108"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主事業</a:t>
            </a:r>
            <a:endParaRPr kumimoji="1" lang="ja-JP" altLang="en-US" sz="3600" dirty="0">
              <a:solidFill>
                <a:schemeClr val="tx1"/>
              </a:solidFill>
            </a:endParaRPr>
          </a:p>
        </p:txBody>
      </p:sp>
      <p:sp>
        <p:nvSpPr>
          <p:cNvPr id="8" name="角丸四角形 7"/>
          <p:cNvSpPr/>
          <p:nvPr/>
        </p:nvSpPr>
        <p:spPr>
          <a:xfrm>
            <a:off x="6039920" y="1484784"/>
            <a:ext cx="2401060" cy="15121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新事業</a:t>
            </a:r>
            <a:endParaRPr kumimoji="1" lang="ja-JP" altLang="en-US" sz="3600" dirty="0">
              <a:solidFill>
                <a:schemeClr val="tx1"/>
              </a:solidFill>
            </a:endParaRPr>
          </a:p>
        </p:txBody>
      </p:sp>
      <p:cxnSp>
        <p:nvCxnSpPr>
          <p:cNvPr id="10" name="直線矢印コネクタ 9"/>
          <p:cNvCxnSpPr/>
          <p:nvPr/>
        </p:nvCxnSpPr>
        <p:spPr>
          <a:xfrm flipV="1">
            <a:off x="3323068" y="2327701"/>
            <a:ext cx="2520280" cy="1995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1" name="爆発 2 10"/>
          <p:cNvSpPr/>
          <p:nvPr/>
        </p:nvSpPr>
        <p:spPr>
          <a:xfrm>
            <a:off x="2771800" y="2780928"/>
            <a:ext cx="3570597" cy="2029125"/>
          </a:xfrm>
          <a:prstGeom prst="irregularSeal2">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意外性</a:t>
            </a:r>
            <a:endParaRPr kumimoji="1" lang="ja-JP" altLang="en-US" sz="3200" dirty="0">
              <a:solidFill>
                <a:schemeClr val="tx1"/>
              </a:solidFill>
            </a:endParaRPr>
          </a:p>
        </p:txBody>
      </p:sp>
      <p:pic>
        <p:nvPicPr>
          <p:cNvPr id="14" name="Picture 4" descr="C:\Users\sachiho\AppData\Local\Microsoft\Windows\Temporary Internet Files\Content.IE5\Z93ZPM2A\MC90044188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3284984"/>
            <a:ext cx="2223939" cy="2595797"/>
          </a:xfrm>
          <a:prstGeom prst="rect">
            <a:avLst/>
          </a:prstGeom>
          <a:noFill/>
          <a:extLst>
            <a:ext uri="{909E8E84-426E-40DD-AFC4-6F175D3DCCD1}">
              <a14:hiddenFill xmlns:a14="http://schemas.microsoft.com/office/drawing/2010/main">
                <a:solidFill>
                  <a:srgbClr val="FFFFFF"/>
                </a:solidFill>
              </a14:hiddenFill>
            </a:ext>
          </a:extLst>
        </p:spPr>
      </p:pic>
      <p:sp>
        <p:nvSpPr>
          <p:cNvPr id="15" name="等号 14"/>
          <p:cNvSpPr/>
          <p:nvPr/>
        </p:nvSpPr>
        <p:spPr>
          <a:xfrm>
            <a:off x="1691680" y="5085184"/>
            <a:ext cx="1296144" cy="864096"/>
          </a:xfrm>
          <a:prstGeom prst="mathEqual">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ボックス 15"/>
          <p:cNvSpPr txBox="1"/>
          <p:nvPr/>
        </p:nvSpPr>
        <p:spPr>
          <a:xfrm>
            <a:off x="2987824" y="5229200"/>
            <a:ext cx="3888432" cy="584775"/>
          </a:xfrm>
          <a:prstGeom prst="rect">
            <a:avLst/>
          </a:prstGeom>
          <a:noFill/>
        </p:spPr>
        <p:txBody>
          <a:bodyPr wrap="square" rtlCol="0">
            <a:spAutoFit/>
          </a:bodyPr>
          <a:lstStyle/>
          <a:p>
            <a:r>
              <a:rPr kumimoji="1" lang="ja-JP" altLang="en-US" sz="3200" dirty="0" smtClean="0"/>
              <a:t>業種が異なること</a:t>
            </a:r>
            <a:endParaRPr kumimoji="1" lang="ja-JP" altLang="en-US" sz="3200" dirty="0"/>
          </a:p>
        </p:txBody>
      </p:sp>
    </p:spTree>
    <p:extLst>
      <p:ext uri="{BB962C8B-B14F-4D97-AF65-F5344CB8AC3E}">
        <p14:creationId xmlns:p14="http://schemas.microsoft.com/office/powerpoint/2010/main" val="10228419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9C6A287D-01B5-4106-A231-EDDD2F5AB600}"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 3"/>
          <p:cNvSpPr>
            <a:spLocks noGrp="1"/>
          </p:cNvSpPr>
          <p:nvPr>
            <p:ph type="sldNum" sz="quarter" idx="12"/>
          </p:nvPr>
        </p:nvSpPr>
        <p:spPr/>
        <p:txBody>
          <a:bodyPr/>
          <a:lstStyle/>
          <a:p>
            <a:fld id="{609A7D68-AD1C-4B66-A19B-971B76ED091D}" type="slidenum">
              <a:rPr lang="ja-JP" altLang="en-US" smtClean="0">
                <a:solidFill>
                  <a:srgbClr val="666666"/>
                </a:solidFill>
              </a:rPr>
              <a:pPr/>
              <a:t>34</a:t>
            </a:fld>
            <a:endParaRPr lang="ja-JP" altLang="en-US">
              <a:solidFill>
                <a:srgbClr val="666666"/>
              </a:solidFill>
            </a:endParaRPr>
          </a:p>
        </p:txBody>
      </p:sp>
      <p:sp>
        <p:nvSpPr>
          <p:cNvPr id="6" name="コンテンツ プレースホルダ 5"/>
          <p:cNvSpPr>
            <a:spLocks noGrp="1"/>
          </p:cNvSpPr>
          <p:nvPr>
            <p:ph idx="1"/>
          </p:nvPr>
        </p:nvSpPr>
        <p:spPr>
          <a:xfrm>
            <a:off x="395536" y="1628800"/>
            <a:ext cx="3682752" cy="3082347"/>
          </a:xfrm>
          <a:prstGeom prst="irregularSeal2">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buNone/>
            </a:pPr>
            <a:r>
              <a:rPr kumimoji="1" lang="ja-JP" altLang="en-US" sz="2800" dirty="0" smtClean="0">
                <a:solidFill>
                  <a:schemeClr val="tx1"/>
                </a:solidFill>
              </a:rPr>
              <a:t>意外性</a:t>
            </a:r>
            <a:endParaRPr kumimoji="1" lang="ja-JP" altLang="en-US" sz="2800" dirty="0">
              <a:solidFill>
                <a:schemeClr val="tx1"/>
              </a:solidFill>
            </a:endParaRPr>
          </a:p>
        </p:txBody>
      </p:sp>
      <p:sp>
        <p:nvSpPr>
          <p:cNvPr id="7" name="等号 6"/>
          <p:cNvSpPr/>
          <p:nvPr/>
        </p:nvSpPr>
        <p:spPr>
          <a:xfrm>
            <a:off x="3563888" y="2852936"/>
            <a:ext cx="1296144" cy="864096"/>
          </a:xfrm>
          <a:prstGeom prst="mathEqual">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テキスト ボックス 9"/>
          <p:cNvSpPr txBox="1"/>
          <p:nvPr/>
        </p:nvSpPr>
        <p:spPr>
          <a:xfrm>
            <a:off x="5076056" y="1268760"/>
            <a:ext cx="3168352" cy="523220"/>
          </a:xfrm>
          <a:prstGeom prst="rect">
            <a:avLst/>
          </a:prstGeom>
          <a:noFill/>
        </p:spPr>
        <p:txBody>
          <a:bodyPr wrap="square" rtlCol="0">
            <a:spAutoFit/>
          </a:bodyPr>
          <a:lstStyle/>
          <a:p>
            <a:r>
              <a:rPr kumimoji="1" lang="ja-JP" altLang="en-US" sz="2800" dirty="0" smtClean="0"/>
              <a:t>良い意外性とは・・・</a:t>
            </a:r>
            <a:endParaRPr kumimoji="1" lang="ja-JP" altLang="en-US" sz="2800" dirty="0"/>
          </a:p>
        </p:txBody>
      </p:sp>
      <p:sp>
        <p:nvSpPr>
          <p:cNvPr id="11" name="角丸四角形 10"/>
          <p:cNvSpPr/>
          <p:nvPr/>
        </p:nvSpPr>
        <p:spPr>
          <a:xfrm>
            <a:off x="5004048" y="2132856"/>
            <a:ext cx="3744416" cy="2664296"/>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新事業において、</a:t>
            </a:r>
            <a:endParaRPr kumimoji="1" lang="en-US" altLang="ja-JP" sz="2800" dirty="0" smtClean="0">
              <a:solidFill>
                <a:schemeClr val="tx1"/>
              </a:solidFill>
            </a:endParaRPr>
          </a:p>
          <a:p>
            <a:pPr algn="ctr"/>
            <a:r>
              <a:rPr lang="ja-JP" altLang="en-US" sz="2800" dirty="0" smtClean="0">
                <a:solidFill>
                  <a:schemeClr val="tx1"/>
                </a:solidFill>
              </a:rPr>
              <a:t>意外性を感じた時に、</a:t>
            </a:r>
            <a:endParaRPr lang="en-US" altLang="ja-JP" sz="2800" dirty="0" smtClean="0">
              <a:solidFill>
                <a:schemeClr val="tx1"/>
              </a:solidFill>
            </a:endParaRPr>
          </a:p>
          <a:p>
            <a:pPr algn="ctr"/>
            <a:r>
              <a:rPr kumimoji="1" lang="ja-JP" altLang="en-US" sz="2800" dirty="0" smtClean="0">
                <a:solidFill>
                  <a:schemeClr val="tx1"/>
                </a:solidFill>
              </a:rPr>
              <a:t>共に、</a:t>
            </a:r>
            <a:endParaRPr kumimoji="1" lang="en-US" altLang="ja-JP" sz="2800" dirty="0" smtClean="0">
              <a:solidFill>
                <a:schemeClr val="tx1"/>
              </a:solidFill>
            </a:endParaRPr>
          </a:p>
          <a:p>
            <a:pPr algn="ctr"/>
            <a:r>
              <a:rPr kumimoji="1" lang="ja-JP" altLang="en-US" sz="2800" dirty="0" smtClean="0">
                <a:solidFill>
                  <a:schemeClr val="tx1"/>
                </a:solidFill>
              </a:rPr>
              <a:t>連想が広がること。</a:t>
            </a:r>
            <a:endParaRPr kumimoji="1" lang="ja-JP" altLang="en-US" sz="2800" dirty="0">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63C63B4B-9404-4972-B3E9-E04064CCB5A3}" type="datetime1">
              <a:rPr lang="ja-JP" altLang="en-US" smtClean="0">
                <a:solidFill>
                  <a:srgbClr val="666666"/>
                </a:solidFill>
              </a:rPr>
              <a:pPr/>
              <a:t>2013/9/9</a:t>
            </a:fld>
            <a:endParaRPr lang="ja-JP" altLang="en-US" dirty="0">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35</a:t>
            </a:fld>
            <a:endParaRPr lang="ja-JP" altLang="en-US">
              <a:solidFill>
                <a:srgbClr val="666666"/>
              </a:solidFill>
            </a:endParaRPr>
          </a:p>
        </p:txBody>
      </p:sp>
      <p:sp>
        <p:nvSpPr>
          <p:cNvPr id="6" name="メモ 5"/>
          <p:cNvSpPr/>
          <p:nvPr/>
        </p:nvSpPr>
        <p:spPr>
          <a:xfrm>
            <a:off x="395536" y="1628800"/>
            <a:ext cx="8496944" cy="2448272"/>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539552" y="1760329"/>
            <a:ext cx="8208912" cy="2185214"/>
          </a:xfrm>
          <a:prstGeom prst="rect">
            <a:avLst/>
          </a:prstGeom>
        </p:spPr>
        <p:txBody>
          <a:bodyPr wrap="square">
            <a:spAutoFit/>
          </a:bodyPr>
          <a:lstStyle/>
          <a:p>
            <a:r>
              <a:rPr lang="ja-JP" altLang="en-US" sz="3600" dirty="0" smtClean="0">
                <a:latin typeface="HG丸ｺﾞｼｯｸM-PRO" pitchFamily="50" charset="-128"/>
                <a:ea typeface="HG丸ｺﾞｼｯｸM-PRO" pitchFamily="50" charset="-128"/>
              </a:rPr>
              <a:t>「出来事が、個人的に重要なこと、</a:t>
            </a:r>
            <a:r>
              <a:rPr lang="ja-JP" altLang="en-US" sz="3600" u="sng" dirty="0" smtClean="0">
                <a:latin typeface="HG丸ｺﾞｼｯｸM-PRO" pitchFamily="50" charset="-128"/>
                <a:ea typeface="HG丸ｺﾞｼｯｸM-PRO" pitchFamily="50" charset="-128"/>
              </a:rPr>
              <a:t>珍しいこと</a:t>
            </a:r>
            <a:r>
              <a:rPr lang="ja-JP" altLang="en-US" sz="3600" dirty="0" smtClean="0">
                <a:latin typeface="HG丸ｺﾞｼｯｸM-PRO" pitchFamily="50" charset="-128"/>
                <a:ea typeface="HG丸ｺﾞｼｯｸM-PRO" pitchFamily="50" charset="-128"/>
              </a:rPr>
              <a:t>、感情的なこと、</a:t>
            </a:r>
            <a:r>
              <a:rPr lang="ja-JP" altLang="en-US" sz="3600" u="sng" dirty="0" smtClean="0">
                <a:latin typeface="HG丸ｺﾞｼｯｸM-PRO" pitchFamily="50" charset="-128"/>
                <a:ea typeface="HG丸ｺﾞｼｯｸM-PRO" pitchFamily="50" charset="-128"/>
              </a:rPr>
              <a:t>意外なこと</a:t>
            </a:r>
            <a:r>
              <a:rPr lang="ja-JP" altLang="en-US" sz="3600" dirty="0" smtClean="0">
                <a:latin typeface="HG丸ｺﾞｼｯｸM-PRO" pitchFamily="50" charset="-128"/>
                <a:ea typeface="HG丸ｺﾞｼｯｸM-PRO" pitchFamily="50" charset="-128"/>
              </a:rPr>
              <a:t>などは想起されやすい。」</a:t>
            </a:r>
            <a:r>
              <a:rPr lang="ja-JP" altLang="en-US" sz="3600" dirty="0"/>
              <a:t>　</a:t>
            </a:r>
            <a:endParaRPr lang="en-US" altLang="ja-JP" sz="3600" dirty="0"/>
          </a:p>
          <a:p>
            <a:r>
              <a:rPr lang="ja-JP" altLang="en-US" sz="2800" dirty="0"/>
              <a:t>　</a:t>
            </a:r>
            <a:r>
              <a:rPr lang="ja-JP" altLang="en-US" sz="2800" dirty="0" smtClean="0"/>
              <a:t>　　　　　　　　　　　　　　　　　　　　　　　　　　　　</a:t>
            </a:r>
            <a:r>
              <a:rPr lang="ja-JP" altLang="en-US" sz="1600" dirty="0" smtClean="0"/>
              <a:t>（</a:t>
            </a:r>
            <a:r>
              <a:rPr lang="en-US" altLang="ja-JP" sz="1600" dirty="0" smtClean="0"/>
              <a:t>Cohen</a:t>
            </a:r>
            <a:r>
              <a:rPr lang="ja-JP" altLang="en-US" sz="1600" dirty="0" smtClean="0"/>
              <a:t>）</a:t>
            </a:r>
            <a:endParaRPr lang="en-US" altLang="ja-JP" sz="1600" dirty="0"/>
          </a:p>
        </p:txBody>
      </p:sp>
      <p:sp>
        <p:nvSpPr>
          <p:cNvPr id="7" name="右矢印 6"/>
          <p:cNvSpPr/>
          <p:nvPr/>
        </p:nvSpPr>
        <p:spPr>
          <a:xfrm>
            <a:off x="899592" y="4490682"/>
            <a:ext cx="1152128" cy="13812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339752" y="4581128"/>
            <a:ext cx="6408712" cy="1200329"/>
          </a:xfrm>
          <a:prstGeom prst="rect">
            <a:avLst/>
          </a:prstGeom>
          <a:noFill/>
        </p:spPr>
        <p:txBody>
          <a:bodyPr wrap="square" rtlCol="0">
            <a:spAutoFit/>
          </a:bodyPr>
          <a:lstStyle/>
          <a:p>
            <a:r>
              <a:rPr kumimoji="1" lang="ja-JP" altLang="en-US" sz="3600" dirty="0" smtClean="0"/>
              <a:t>珍しいこと、意外なこと＝意外性</a:t>
            </a:r>
            <a:endParaRPr kumimoji="1" lang="en-US" altLang="ja-JP" sz="3600" dirty="0" smtClean="0"/>
          </a:p>
          <a:p>
            <a:r>
              <a:rPr kumimoji="1" lang="ja-JP" altLang="en-US" sz="3600" dirty="0" smtClean="0"/>
              <a:t>　　　　</a:t>
            </a:r>
            <a:r>
              <a:rPr lang="ja-JP" altLang="en-US" sz="3600" dirty="0" smtClean="0"/>
              <a:t>　</a:t>
            </a:r>
            <a:r>
              <a:rPr kumimoji="1" lang="ja-JP" altLang="en-US" sz="3600" dirty="0" smtClean="0"/>
              <a:t>印象に残る！</a:t>
            </a:r>
            <a:endParaRPr kumimoji="1" lang="ja-JP" altLang="en-US" sz="3600" dirty="0"/>
          </a:p>
        </p:txBody>
      </p:sp>
    </p:spTree>
    <p:extLst>
      <p:ext uri="{BB962C8B-B14F-4D97-AF65-F5344CB8AC3E}">
        <p14:creationId xmlns:p14="http://schemas.microsoft.com/office/powerpoint/2010/main" val="27185530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9C6A287D-01B5-4106-A231-EDDD2F5AB600}"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 3"/>
          <p:cNvSpPr>
            <a:spLocks noGrp="1"/>
          </p:cNvSpPr>
          <p:nvPr>
            <p:ph type="sldNum" sz="quarter" idx="12"/>
          </p:nvPr>
        </p:nvSpPr>
        <p:spPr/>
        <p:txBody>
          <a:bodyPr/>
          <a:lstStyle/>
          <a:p>
            <a:fld id="{609A7D68-AD1C-4B66-A19B-971B76ED091D}" type="slidenum">
              <a:rPr lang="ja-JP" altLang="en-US" smtClean="0">
                <a:solidFill>
                  <a:srgbClr val="666666"/>
                </a:solidFill>
              </a:rPr>
              <a:pPr/>
              <a:t>36</a:t>
            </a:fld>
            <a:endParaRPr lang="ja-JP" altLang="en-US">
              <a:solidFill>
                <a:srgbClr val="666666"/>
              </a:solidFill>
            </a:endParaRPr>
          </a:p>
        </p:txBody>
      </p:sp>
      <p:sp>
        <p:nvSpPr>
          <p:cNvPr id="6" name="コンテンツ プレースホルダ 5"/>
          <p:cNvSpPr>
            <a:spLocks noGrp="1"/>
          </p:cNvSpPr>
          <p:nvPr>
            <p:ph idx="1"/>
          </p:nvPr>
        </p:nvSpPr>
        <p:spPr>
          <a:xfrm>
            <a:off x="539552" y="1844824"/>
            <a:ext cx="5544616" cy="35864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ja-JP" altLang="en-US" sz="2800" dirty="0" smtClean="0">
                <a:solidFill>
                  <a:schemeClr val="tx1"/>
                </a:solidFill>
              </a:rPr>
              <a:t>この良い意外性</a:t>
            </a:r>
            <a:r>
              <a:rPr lang="ja-JP" altLang="en-US" sz="2800" dirty="0">
                <a:solidFill>
                  <a:schemeClr val="tx1"/>
                </a:solidFill>
              </a:rPr>
              <a:t>が</a:t>
            </a:r>
            <a:r>
              <a:rPr lang="ja-JP" altLang="en-US" sz="2800" dirty="0" smtClean="0">
                <a:solidFill>
                  <a:schemeClr val="tx1"/>
                </a:solidFill>
              </a:rPr>
              <a:t>、</a:t>
            </a:r>
            <a:endParaRPr lang="en-US" altLang="ja-JP" sz="2800" dirty="0" smtClean="0">
              <a:solidFill>
                <a:schemeClr val="tx1"/>
              </a:solidFill>
            </a:endParaRPr>
          </a:p>
          <a:p>
            <a:pPr algn="ctr">
              <a:buNone/>
            </a:pPr>
            <a:r>
              <a:rPr lang="ja-JP" altLang="en-US" sz="2800" dirty="0" smtClean="0">
                <a:solidFill>
                  <a:schemeClr val="tx1"/>
                </a:solidFill>
              </a:rPr>
              <a:t>　多角化に</a:t>
            </a:r>
            <a:endParaRPr lang="en-US" altLang="ja-JP" sz="2800" dirty="0" smtClean="0">
              <a:solidFill>
                <a:schemeClr val="tx1"/>
              </a:solidFill>
            </a:endParaRPr>
          </a:p>
          <a:p>
            <a:pPr algn="ctr">
              <a:buNone/>
            </a:pPr>
            <a:r>
              <a:rPr lang="ja-JP" altLang="en-US" sz="2800" dirty="0" smtClean="0">
                <a:solidFill>
                  <a:schemeClr val="tx1"/>
                </a:solidFill>
              </a:rPr>
              <a:t>　何ら</a:t>
            </a:r>
            <a:r>
              <a:rPr lang="ja-JP" altLang="en-US" sz="2800" dirty="0">
                <a:solidFill>
                  <a:schemeClr val="tx1"/>
                </a:solidFill>
              </a:rPr>
              <a:t>かの影響を及ぼし</a:t>
            </a:r>
            <a:r>
              <a:rPr lang="ja-JP" altLang="en-US" sz="2800" dirty="0" smtClean="0">
                <a:solidFill>
                  <a:schemeClr val="tx1"/>
                </a:solidFill>
              </a:rPr>
              <a:t>、</a:t>
            </a:r>
            <a:endParaRPr lang="en-US" altLang="ja-JP" sz="2800" dirty="0" smtClean="0">
              <a:solidFill>
                <a:schemeClr val="tx1"/>
              </a:solidFill>
            </a:endParaRPr>
          </a:p>
          <a:p>
            <a:pPr algn="ctr">
              <a:buNone/>
            </a:pPr>
            <a:r>
              <a:rPr lang="ja-JP" altLang="en-US" sz="2800" dirty="0" smtClean="0">
                <a:solidFill>
                  <a:schemeClr val="tx1"/>
                </a:solidFill>
              </a:rPr>
              <a:t>　成功</a:t>
            </a:r>
            <a:r>
              <a:rPr lang="ja-JP" altLang="en-US" sz="2800" dirty="0">
                <a:solidFill>
                  <a:schemeClr val="tx1"/>
                </a:solidFill>
              </a:rPr>
              <a:t>に導いているのでは？</a:t>
            </a:r>
          </a:p>
        </p:txBody>
      </p:sp>
      <p:pic>
        <p:nvPicPr>
          <p:cNvPr id="7" name="Picture 4" descr="C:\Users\sachiho\AppData\Local\Microsoft\Windows\Temporary Internet Files\Content.IE5\Z93ZPM2A\MC90044188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3645024"/>
            <a:ext cx="2088232" cy="24373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lang="ja-JP" altLang="en-US" sz="3600" dirty="0"/>
              <a:t>はじめに</a:t>
            </a:r>
            <a:endParaRPr lang="en-US" altLang="ja-JP" sz="3600" dirty="0"/>
          </a:p>
          <a:p>
            <a:r>
              <a:rPr lang="ja-JP" altLang="en-US" sz="3600" dirty="0"/>
              <a:t>現状分析</a:t>
            </a:r>
            <a:endParaRPr lang="en-US" altLang="ja-JP" sz="3600" dirty="0"/>
          </a:p>
          <a:p>
            <a:r>
              <a:rPr lang="ja-JP" altLang="en-US" sz="3600" dirty="0"/>
              <a:t>問題意識</a:t>
            </a:r>
            <a:endParaRPr lang="en-US" altLang="ja-JP" sz="3600" dirty="0"/>
          </a:p>
          <a:p>
            <a:r>
              <a:rPr lang="ja-JP" altLang="en-US" sz="4800" dirty="0">
                <a:solidFill>
                  <a:srgbClr val="FFC000"/>
                </a:solidFill>
              </a:rPr>
              <a:t>研究目的</a:t>
            </a:r>
            <a:endParaRPr lang="en-US" altLang="ja-JP" sz="4800" dirty="0">
              <a:solidFill>
                <a:srgbClr val="FFC000"/>
              </a:solidFill>
            </a:endParaRPr>
          </a:p>
          <a:p>
            <a:r>
              <a:rPr lang="ja-JP" altLang="en-US" sz="3600" dirty="0" smtClean="0"/>
              <a:t>仮説導出・仮説</a:t>
            </a:r>
            <a:endParaRPr lang="en-US" altLang="ja-JP" sz="3600" dirty="0" smtClean="0"/>
          </a:p>
          <a:p>
            <a:pPr marL="0" indent="0">
              <a:buNone/>
            </a:pPr>
            <a:endParaRPr lang="en-US" altLang="ja-JP" dirty="0"/>
          </a:p>
          <a:p>
            <a:pPr marL="0" indent="0">
              <a:buNone/>
            </a:pPr>
            <a:endParaRPr lang="ja-JP" altLang="en-US" dirty="0"/>
          </a:p>
          <a:p>
            <a:endParaRPr kumimoji="1" lang="ja-JP" altLang="en-US" dirty="0"/>
          </a:p>
        </p:txBody>
      </p:sp>
      <p:sp>
        <p:nvSpPr>
          <p:cNvPr id="4" name="日付プレースホルダー 3"/>
          <p:cNvSpPr>
            <a:spLocks noGrp="1"/>
          </p:cNvSpPr>
          <p:nvPr>
            <p:ph type="dt" sz="half" idx="10"/>
          </p:nvPr>
        </p:nvSpPr>
        <p:spPr/>
        <p:txBody>
          <a:bodyPr/>
          <a:lstStyle/>
          <a:p>
            <a:fld id="{64E5D984-61DF-4C47-9F7E-D16AAAD53C44}"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37</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6" name="星 5 5"/>
          <p:cNvSpPr/>
          <p:nvPr/>
        </p:nvSpPr>
        <p:spPr>
          <a:xfrm>
            <a:off x="3535184" y="3284984"/>
            <a:ext cx="720080" cy="5760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4527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2D02048C-373B-4983-9ABF-775DE1655B20}"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38</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6" name="横巻き 5"/>
          <p:cNvSpPr/>
          <p:nvPr/>
        </p:nvSpPr>
        <p:spPr>
          <a:xfrm>
            <a:off x="899592" y="1628800"/>
            <a:ext cx="7056784" cy="4176464"/>
          </a:xfrm>
          <a:prstGeom prst="horizontalScroll">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rPr>
              <a:t>意外性と企業ブランドの</a:t>
            </a:r>
            <a:endParaRPr kumimoji="1" lang="en-US" altLang="ja-JP" sz="4000" dirty="0" smtClean="0">
              <a:solidFill>
                <a:schemeClr val="tx1"/>
              </a:solidFill>
            </a:endParaRPr>
          </a:p>
          <a:p>
            <a:pPr algn="ctr"/>
            <a:r>
              <a:rPr kumimoji="1" lang="ja-JP" altLang="en-US" sz="4000" dirty="0" smtClean="0">
                <a:solidFill>
                  <a:schemeClr val="tx1"/>
                </a:solidFill>
              </a:rPr>
              <a:t>関係性を明らかにする。</a:t>
            </a:r>
            <a:endParaRPr kumimoji="1" lang="ja-JP" altLang="en-US" sz="4000" dirty="0">
              <a:solidFill>
                <a:schemeClr val="tx1"/>
              </a:solidFill>
            </a:endParaRPr>
          </a:p>
        </p:txBody>
      </p:sp>
    </p:spTree>
    <p:extLst>
      <p:ext uri="{BB962C8B-B14F-4D97-AF65-F5344CB8AC3E}">
        <p14:creationId xmlns:p14="http://schemas.microsoft.com/office/powerpoint/2010/main" val="39050049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r>
              <a:rPr lang="ja-JP" altLang="en-US" sz="3600" dirty="0"/>
              <a:t>はじめに</a:t>
            </a:r>
            <a:endParaRPr lang="en-US" altLang="ja-JP" sz="3600" dirty="0"/>
          </a:p>
          <a:p>
            <a:r>
              <a:rPr lang="ja-JP" altLang="en-US" sz="3600" dirty="0"/>
              <a:t>現状分析</a:t>
            </a:r>
            <a:endParaRPr lang="en-US" altLang="ja-JP" sz="3600" dirty="0"/>
          </a:p>
          <a:p>
            <a:r>
              <a:rPr lang="ja-JP" altLang="en-US" sz="3600" dirty="0"/>
              <a:t>問題意識</a:t>
            </a:r>
            <a:endParaRPr lang="en-US" altLang="ja-JP" sz="3600" dirty="0"/>
          </a:p>
          <a:p>
            <a:r>
              <a:rPr lang="ja-JP" altLang="en-US" sz="3600" dirty="0"/>
              <a:t>研究目的</a:t>
            </a:r>
            <a:endParaRPr lang="en-US" altLang="ja-JP" sz="3600" dirty="0"/>
          </a:p>
          <a:p>
            <a:r>
              <a:rPr lang="ja-JP" altLang="en-US" sz="4800" dirty="0" smtClean="0">
                <a:solidFill>
                  <a:srgbClr val="FFC000"/>
                </a:solidFill>
              </a:rPr>
              <a:t>仮説導出・仮説</a:t>
            </a:r>
            <a:endParaRPr lang="en-US" altLang="ja-JP" sz="4800" dirty="0" smtClean="0">
              <a:solidFill>
                <a:srgbClr val="FFC000"/>
              </a:solidFill>
            </a:endParaRPr>
          </a:p>
          <a:p>
            <a:pPr marL="0" indent="0">
              <a:buNone/>
            </a:pPr>
            <a:endParaRPr lang="en-US" altLang="ja-JP" dirty="0"/>
          </a:p>
          <a:p>
            <a:pPr marL="0" indent="0">
              <a:buNone/>
            </a:pPr>
            <a:endParaRPr lang="ja-JP" altLang="en-US" dirty="0"/>
          </a:p>
          <a:p>
            <a:endParaRPr kumimoji="1" lang="ja-JP" altLang="en-US" dirty="0"/>
          </a:p>
        </p:txBody>
      </p:sp>
      <p:sp>
        <p:nvSpPr>
          <p:cNvPr id="4" name="日付プレースホルダー 3"/>
          <p:cNvSpPr>
            <a:spLocks noGrp="1"/>
          </p:cNvSpPr>
          <p:nvPr>
            <p:ph type="dt" sz="half" idx="10"/>
          </p:nvPr>
        </p:nvSpPr>
        <p:spPr/>
        <p:txBody>
          <a:bodyPr/>
          <a:lstStyle/>
          <a:p>
            <a:fld id="{ACA6CD37-DE06-4A80-BF81-03F2C95F3C28}"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39</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6" name="星 5 5"/>
          <p:cNvSpPr/>
          <p:nvPr/>
        </p:nvSpPr>
        <p:spPr>
          <a:xfrm>
            <a:off x="5010675" y="4149080"/>
            <a:ext cx="720080" cy="5760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8335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sz="3600" dirty="0" smtClean="0"/>
              <a:t>はじめに</a:t>
            </a:r>
            <a:endParaRPr kumimoji="1" lang="en-US" altLang="ja-JP" sz="3600" dirty="0" smtClean="0"/>
          </a:p>
          <a:p>
            <a:r>
              <a:rPr lang="ja-JP" altLang="en-US" sz="4800" dirty="0">
                <a:solidFill>
                  <a:srgbClr val="FFC000"/>
                </a:solidFill>
              </a:rPr>
              <a:t>現状</a:t>
            </a:r>
            <a:r>
              <a:rPr lang="ja-JP" altLang="en-US" sz="4800" dirty="0" smtClean="0">
                <a:solidFill>
                  <a:srgbClr val="FFC000"/>
                </a:solidFill>
              </a:rPr>
              <a:t>分析</a:t>
            </a:r>
            <a:endParaRPr lang="en-US" altLang="ja-JP" sz="4800" dirty="0" smtClean="0">
              <a:solidFill>
                <a:srgbClr val="FFC000"/>
              </a:solidFill>
            </a:endParaRPr>
          </a:p>
          <a:p>
            <a:r>
              <a:rPr kumimoji="1" lang="ja-JP" altLang="en-US" sz="3600" dirty="0" smtClean="0"/>
              <a:t>問題意識</a:t>
            </a:r>
            <a:endParaRPr kumimoji="1" lang="en-US" altLang="ja-JP" sz="3600" dirty="0" smtClean="0"/>
          </a:p>
          <a:p>
            <a:r>
              <a:rPr lang="ja-JP" altLang="en-US" sz="3600" dirty="0"/>
              <a:t>研究</a:t>
            </a:r>
            <a:r>
              <a:rPr lang="ja-JP" altLang="en-US" sz="3600" dirty="0" smtClean="0"/>
              <a:t>目的</a:t>
            </a:r>
            <a:endParaRPr lang="en-US" altLang="ja-JP" sz="3600" dirty="0" smtClean="0"/>
          </a:p>
          <a:p>
            <a:r>
              <a:rPr kumimoji="1" lang="ja-JP" altLang="en-US" sz="3600" dirty="0"/>
              <a:t>仮説</a:t>
            </a:r>
            <a:r>
              <a:rPr kumimoji="1" lang="ja-JP" altLang="en-US" sz="3600" dirty="0" smtClean="0"/>
              <a:t>導出・仮説</a:t>
            </a:r>
            <a:endParaRPr kumimoji="1" lang="en-US" altLang="ja-JP" sz="3600" dirty="0" smtClean="0"/>
          </a:p>
          <a:p>
            <a:pPr marL="0" indent="0">
              <a:buNone/>
            </a:pPr>
            <a:endParaRPr kumimoji="1" lang="en-US" altLang="ja-JP" sz="2800" dirty="0" smtClean="0"/>
          </a:p>
          <a:p>
            <a:pPr marL="0" indent="0">
              <a:buNone/>
            </a:pPr>
            <a:endParaRPr kumimoji="1" lang="ja-JP" altLang="en-US" dirty="0"/>
          </a:p>
        </p:txBody>
      </p:sp>
      <p:sp>
        <p:nvSpPr>
          <p:cNvPr id="3" name="日付プレースホルダー 2"/>
          <p:cNvSpPr>
            <a:spLocks noGrp="1"/>
          </p:cNvSpPr>
          <p:nvPr>
            <p:ph type="dt" sz="half" idx="10"/>
          </p:nvPr>
        </p:nvSpPr>
        <p:spPr/>
        <p:txBody>
          <a:bodyPr/>
          <a:lstStyle/>
          <a:p>
            <a:fld id="{7767619F-4929-4275-9D08-F93487EC2983}" type="datetime1">
              <a:rPr lang="ja-JP" altLang="en-US" smtClean="0">
                <a:solidFill>
                  <a:srgbClr val="666666"/>
                </a:solidFill>
              </a:rPr>
              <a:pPr/>
              <a:t>2013/9/9</a:t>
            </a:fld>
            <a:endParaRPr lang="ja-JP" altLang="en-US" dirty="0">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4</a:t>
            </a:fld>
            <a:endParaRPr lang="ja-JP" altLang="en-US" dirty="0">
              <a:solidFill>
                <a:srgbClr val="666666"/>
              </a:solidFill>
            </a:endParaRPr>
          </a:p>
        </p:txBody>
      </p:sp>
      <p:sp>
        <p:nvSpPr>
          <p:cNvPr id="5" name="星 5 4"/>
          <p:cNvSpPr/>
          <p:nvPr/>
        </p:nvSpPr>
        <p:spPr>
          <a:xfrm>
            <a:off x="3529101" y="2056204"/>
            <a:ext cx="720080" cy="576064"/>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48781" y="548680"/>
            <a:ext cx="7200800" cy="830997"/>
          </a:xfrm>
          <a:prstGeom prst="rect">
            <a:avLst/>
          </a:prstGeom>
          <a:noFill/>
        </p:spPr>
        <p:txBody>
          <a:bodyPr wrap="square" rtlCol="0">
            <a:spAutoFit/>
          </a:bodyPr>
          <a:lstStyle/>
          <a:p>
            <a:pPr algn="ctr"/>
            <a:r>
              <a:rPr kumimoji="1" lang="ja-JP" altLang="en-US" sz="4800" dirty="0" smtClean="0"/>
              <a:t>目次</a:t>
            </a:r>
            <a:endParaRPr kumimoji="1" lang="ja-JP" altLang="en-US" sz="4800" dirty="0"/>
          </a:p>
        </p:txBody>
      </p:sp>
    </p:spTree>
    <p:extLst>
      <p:ext uri="{BB962C8B-B14F-4D97-AF65-F5344CB8AC3E}">
        <p14:creationId xmlns:p14="http://schemas.microsoft.com/office/powerpoint/2010/main" val="347331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arn(inVertic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r>
              <a:rPr kumimoji="1" lang="ja-JP" altLang="en-US" dirty="0" smtClean="0"/>
              <a:t>Ａ・・・注目</a:t>
            </a:r>
            <a:endParaRPr kumimoji="1" lang="en-US" altLang="ja-JP" dirty="0" smtClean="0"/>
          </a:p>
          <a:p>
            <a:r>
              <a:rPr lang="ja-JP" altLang="en-US" dirty="0" smtClean="0"/>
              <a:t> Ｉ</a:t>
            </a:r>
            <a:r>
              <a:rPr kumimoji="1" lang="ja-JP" altLang="en-US" dirty="0" smtClean="0"/>
              <a:t>・・・興味</a:t>
            </a:r>
            <a:endParaRPr kumimoji="1" lang="en-US" altLang="ja-JP" dirty="0" smtClean="0"/>
          </a:p>
          <a:p>
            <a:r>
              <a:rPr kumimoji="1" lang="ja-JP" altLang="en-US" dirty="0" smtClean="0"/>
              <a:t>Ｓ・・・検索</a:t>
            </a:r>
            <a:endParaRPr kumimoji="1" lang="en-US" altLang="ja-JP" dirty="0" smtClean="0"/>
          </a:p>
          <a:p>
            <a:r>
              <a:rPr kumimoji="1" lang="ja-JP" altLang="en-US" dirty="0" smtClean="0"/>
              <a:t>Ａ・・・購買</a:t>
            </a:r>
            <a:endParaRPr kumimoji="1" lang="en-US" altLang="ja-JP" dirty="0" smtClean="0"/>
          </a:p>
          <a:p>
            <a:r>
              <a:rPr kumimoji="1" lang="ja-JP" altLang="en-US" dirty="0" smtClean="0"/>
              <a:t>Ｓ・・・共有</a:t>
            </a:r>
            <a:endParaRPr kumimoji="1" lang="ja-JP" altLang="en-US" dirty="0"/>
          </a:p>
        </p:txBody>
      </p:sp>
      <p:sp>
        <p:nvSpPr>
          <p:cNvPr id="3" name="日付プレースホルダー 2"/>
          <p:cNvSpPr>
            <a:spLocks noGrp="1"/>
          </p:cNvSpPr>
          <p:nvPr>
            <p:ph type="dt" sz="half" idx="10"/>
          </p:nvPr>
        </p:nvSpPr>
        <p:spPr/>
        <p:txBody>
          <a:bodyPr/>
          <a:lstStyle/>
          <a:p>
            <a:fld id="{9C6A287D-01B5-4106-A231-EDDD2F5AB600}"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40</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仮説の導出</a:t>
            </a:r>
            <a:endParaRPr kumimoji="1" lang="ja-JP" altLang="en-US" dirty="0"/>
          </a:p>
        </p:txBody>
      </p:sp>
      <p:sp>
        <p:nvSpPr>
          <p:cNvPr id="6" name="左矢印吹き出し 5"/>
          <p:cNvSpPr/>
          <p:nvPr/>
        </p:nvSpPr>
        <p:spPr>
          <a:xfrm>
            <a:off x="2401752" y="1556792"/>
            <a:ext cx="4330488" cy="1584176"/>
          </a:xfrm>
          <a:prstGeom prst="lef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興味がわくと、</a:t>
            </a:r>
            <a:endParaRPr lang="en-US" altLang="ja-JP" dirty="0" smtClean="0">
              <a:solidFill>
                <a:schemeClr val="tx1"/>
              </a:solidFill>
            </a:endParaRPr>
          </a:p>
          <a:p>
            <a:pPr algn="ctr"/>
            <a:r>
              <a:rPr kumimoji="1" lang="ja-JP" altLang="en-US" dirty="0">
                <a:solidFill>
                  <a:schemeClr val="tx1"/>
                </a:solidFill>
              </a:rPr>
              <a:t>検索</a:t>
            </a:r>
            <a:r>
              <a:rPr kumimoji="1" lang="ja-JP" altLang="en-US" dirty="0" smtClean="0">
                <a:solidFill>
                  <a:schemeClr val="tx1"/>
                </a:solidFill>
              </a:rPr>
              <a:t>をしようとする。</a:t>
            </a:r>
            <a:endParaRPr kumimoji="1" lang="ja-JP" altLang="en-US" dirty="0">
              <a:solidFill>
                <a:schemeClr val="tx1"/>
              </a:solidFill>
            </a:endParaRPr>
          </a:p>
        </p:txBody>
      </p:sp>
    </p:spTree>
    <p:extLst>
      <p:ext uri="{BB962C8B-B14F-4D97-AF65-F5344CB8AC3E}">
        <p14:creationId xmlns:p14="http://schemas.microsoft.com/office/powerpoint/2010/main" val="18834035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fld id="{2EC2D431-3986-49E6-A421-FC16E06C80A9}"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41</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仮説①</a:t>
            </a:r>
            <a:endParaRPr kumimoji="1" lang="ja-JP" altLang="en-US" dirty="0"/>
          </a:p>
        </p:txBody>
      </p:sp>
      <p:sp>
        <p:nvSpPr>
          <p:cNvPr id="7" name="角丸四角形 6"/>
          <p:cNvSpPr/>
          <p:nvPr/>
        </p:nvSpPr>
        <p:spPr>
          <a:xfrm>
            <a:off x="971600" y="1700808"/>
            <a:ext cx="7632848" cy="38164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smtClean="0">
                <a:solidFill>
                  <a:schemeClr val="tx1"/>
                </a:solidFill>
              </a:rPr>
              <a:t>連想が広がる意外性を感じると、</a:t>
            </a:r>
            <a:endParaRPr lang="en-US" altLang="ja-JP" sz="3600" dirty="0" smtClean="0">
              <a:solidFill>
                <a:schemeClr val="tx1"/>
              </a:solidFill>
            </a:endParaRPr>
          </a:p>
          <a:p>
            <a:pPr algn="ctr"/>
            <a:r>
              <a:rPr lang="ja-JP" altLang="en-US" sz="3600" dirty="0" smtClean="0">
                <a:solidFill>
                  <a:schemeClr val="tx1"/>
                </a:solidFill>
              </a:rPr>
              <a:t>新事業への興味がわき、</a:t>
            </a:r>
            <a:endParaRPr lang="en-US" altLang="ja-JP" sz="3600" dirty="0" smtClean="0">
              <a:solidFill>
                <a:schemeClr val="tx1"/>
              </a:solidFill>
            </a:endParaRPr>
          </a:p>
          <a:p>
            <a:pPr algn="ctr"/>
            <a:r>
              <a:rPr lang="ja-JP" altLang="en-US" sz="3600" dirty="0" smtClean="0">
                <a:solidFill>
                  <a:schemeClr val="tx1"/>
                </a:solidFill>
              </a:rPr>
              <a:t>探索を始める。</a:t>
            </a:r>
            <a:endParaRPr lang="ja-JP" altLang="en-US" sz="3600" dirty="0">
              <a:solidFill>
                <a:schemeClr val="tx1"/>
              </a:solidFill>
            </a:endParaRPr>
          </a:p>
        </p:txBody>
      </p:sp>
    </p:spTree>
    <p:extLst>
      <p:ext uri="{BB962C8B-B14F-4D97-AF65-F5344CB8AC3E}">
        <p14:creationId xmlns:p14="http://schemas.microsoft.com/office/powerpoint/2010/main" val="12243058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r>
              <a:rPr lang="ja-JP" altLang="en-US" sz="1800" dirty="0"/>
              <a:t>原田将（２０１０年）「ブランド管理論」株式会社　白桃書房</a:t>
            </a:r>
            <a:endParaRPr lang="en-US" altLang="ja-JP" sz="1800" dirty="0"/>
          </a:p>
          <a:p>
            <a:r>
              <a:rPr lang="ja-JP" altLang="en-US" sz="1800" dirty="0"/>
              <a:t>株式会社博報堂ブランドコンサルティング（２００９年</a:t>
            </a:r>
            <a:r>
              <a:rPr lang="ja-JP" altLang="en-US" sz="1800" dirty="0" smtClean="0"/>
              <a:t>）</a:t>
            </a:r>
            <a:endParaRPr lang="en-US" altLang="ja-JP" sz="1800" dirty="0" smtClean="0"/>
          </a:p>
          <a:p>
            <a:pPr marL="0" indent="0">
              <a:buNone/>
            </a:pPr>
            <a:r>
              <a:rPr lang="ja-JP" altLang="en-US" sz="1800" dirty="0"/>
              <a:t>　</a:t>
            </a:r>
            <a:r>
              <a:rPr lang="ja-JP" altLang="en-US" sz="1800" dirty="0" smtClean="0"/>
              <a:t>　　　「</a:t>
            </a:r>
            <a:r>
              <a:rPr lang="ja-JP" altLang="en-US" sz="1800" dirty="0"/>
              <a:t>図解でわかるブランド・マーケティング」日本能率協会マネジメントセンター</a:t>
            </a:r>
            <a:endParaRPr lang="en-US" altLang="ja-JP" sz="1800" dirty="0"/>
          </a:p>
          <a:p>
            <a:r>
              <a:rPr lang="ja-JP" altLang="en-US" sz="1800" dirty="0"/>
              <a:t>簗瀬尚寛（２０１１年）「ブランドマーケティングマネジメント入門</a:t>
            </a:r>
            <a:r>
              <a:rPr lang="ja-JP" altLang="en-US" sz="1800" dirty="0" smtClean="0"/>
              <a:t>」株式会社</a:t>
            </a:r>
            <a:r>
              <a:rPr lang="ja-JP" altLang="en-US" sz="1800" dirty="0"/>
              <a:t> </a:t>
            </a:r>
            <a:r>
              <a:rPr lang="ja-JP" altLang="en-US" sz="1800" dirty="0" smtClean="0"/>
              <a:t> 創成社</a:t>
            </a:r>
            <a:endParaRPr lang="en-US" altLang="ja-JP" sz="1800" dirty="0" smtClean="0"/>
          </a:p>
          <a:p>
            <a:r>
              <a:rPr lang="ja-JP" altLang="en-US" sz="1800" dirty="0"/>
              <a:t>梶原勝美（２０１１年）「ブランド・マーケティング研究序説</a:t>
            </a:r>
            <a:r>
              <a:rPr lang="en-US" altLang="ja-JP" sz="1800" dirty="0"/>
              <a:t>Ⅱ</a:t>
            </a:r>
            <a:r>
              <a:rPr lang="ja-JP" altLang="en-US" sz="1800" dirty="0" smtClean="0"/>
              <a:t>」株式</a:t>
            </a:r>
            <a:r>
              <a:rPr lang="ja-JP" altLang="en-US" sz="1800" dirty="0"/>
              <a:t>会社　創世社</a:t>
            </a:r>
            <a:endParaRPr lang="en-US" altLang="ja-JP" sz="1800" dirty="0" smtClean="0"/>
          </a:p>
          <a:p>
            <a:r>
              <a:rPr lang="ja-JP" altLang="en-US" sz="1800" dirty="0" smtClean="0"/>
              <a:t>デービット・</a:t>
            </a:r>
            <a:r>
              <a:rPr lang="en-US" altLang="ja-JP" sz="1800" dirty="0" smtClean="0"/>
              <a:t>A</a:t>
            </a:r>
            <a:r>
              <a:rPr lang="ja-JP" altLang="en-US" sz="1800" dirty="0" smtClean="0"/>
              <a:t>・アーカー（２０００年）「戦略市場経営論」ダイヤモンド社</a:t>
            </a:r>
            <a:endParaRPr lang="en-US" altLang="ja-JP" sz="1800" dirty="0" smtClean="0"/>
          </a:p>
          <a:p>
            <a:r>
              <a:rPr lang="ja-JP" altLang="en-US" sz="1800" dirty="0"/>
              <a:t>一橋大学</a:t>
            </a:r>
            <a:r>
              <a:rPr lang="ja-JP" altLang="en-US" sz="1800" dirty="0" smtClean="0"/>
              <a:t>イノベーション研究センター編（２００１年）「イノベーション・マネジメント入門」日本経済新聞出版社</a:t>
            </a:r>
            <a:endParaRPr lang="en-US" altLang="ja-JP" sz="1800" dirty="0" smtClean="0"/>
          </a:p>
          <a:p>
            <a:r>
              <a:rPr lang="ja-JP" altLang="en-US" sz="1800" dirty="0" smtClean="0"/>
              <a:t>相原修（２０１０年）「マーケティング入門」日本経済新聞出版社</a:t>
            </a:r>
            <a:endParaRPr lang="en-US" altLang="ja-JP" sz="1800" dirty="0" smtClean="0"/>
          </a:p>
          <a:p>
            <a:r>
              <a:rPr lang="ja-JP" altLang="en-US" sz="1800" dirty="0" smtClean="0"/>
              <a:t>中西正雄（１９９８年）「消費者選択行動のニュー・ディレクションズ」</a:t>
            </a:r>
            <a:endParaRPr lang="en-US" altLang="ja-JP" sz="1800" dirty="0" smtClean="0"/>
          </a:p>
          <a:p>
            <a:pPr marL="109728" indent="0">
              <a:buNone/>
            </a:pPr>
            <a:r>
              <a:rPr lang="ja-JP" altLang="en-US" sz="1800" dirty="0"/>
              <a:t>　</a:t>
            </a:r>
            <a:r>
              <a:rPr lang="ja-JP" altLang="en-US" sz="1800" dirty="0" smtClean="0"/>
              <a:t>　関西学院大学出版会</a:t>
            </a:r>
            <a:endParaRPr lang="en-US" altLang="ja-JP" sz="1800" dirty="0"/>
          </a:p>
          <a:p>
            <a:pPr lvl="0"/>
            <a:r>
              <a:rPr lang="ja-JP" altLang="en-US" sz="1800" dirty="0" smtClean="0"/>
              <a:t>西田安慶・城田吉孝（２０１１年）「マーケティング戦略論」株式会社学文社</a:t>
            </a:r>
            <a:endParaRPr lang="en-US" altLang="ja-JP" sz="1800" dirty="0"/>
          </a:p>
          <a:p>
            <a:endParaRPr lang="ja-JP" altLang="en-US" sz="1800" dirty="0"/>
          </a:p>
          <a:p>
            <a:pPr marL="0" indent="0">
              <a:buNone/>
            </a:pPr>
            <a:endParaRPr kumimoji="1" lang="ja-JP" altLang="en-US" sz="1800" dirty="0"/>
          </a:p>
        </p:txBody>
      </p:sp>
      <p:sp>
        <p:nvSpPr>
          <p:cNvPr id="3" name="日付プレースホルダー 2"/>
          <p:cNvSpPr>
            <a:spLocks noGrp="1"/>
          </p:cNvSpPr>
          <p:nvPr>
            <p:ph type="dt" sz="half" idx="10"/>
          </p:nvPr>
        </p:nvSpPr>
        <p:spPr/>
        <p:txBody>
          <a:bodyPr/>
          <a:lstStyle/>
          <a:p>
            <a:fld id="{22EF9859-FBB9-491D-8CF1-0FE217C239F4}"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42</a:t>
            </a:fld>
            <a:endParaRPr lang="ja-JP" altLang="en-US">
              <a:solidFill>
                <a:srgbClr val="666666"/>
              </a:solidFill>
            </a:endParaRPr>
          </a:p>
        </p:txBody>
      </p:sp>
      <p:sp>
        <p:nvSpPr>
          <p:cNvPr id="5" name="タイトル 4"/>
          <p:cNvSpPr>
            <a:spLocks noGrp="1"/>
          </p:cNvSpPr>
          <p:nvPr>
            <p:ph type="title"/>
          </p:nvPr>
        </p:nvSpPr>
        <p:spPr/>
        <p:txBody>
          <a:bodyPr/>
          <a:lstStyle/>
          <a:p>
            <a:r>
              <a:rPr lang="ja-JP" altLang="en-US" dirty="0"/>
              <a:t>参考</a:t>
            </a:r>
            <a:r>
              <a:rPr lang="ja-JP" altLang="en-US" dirty="0" smtClean="0"/>
              <a:t>文献・</a:t>
            </a:r>
            <a:r>
              <a:rPr lang="en-US" altLang="ja-JP" dirty="0" smtClean="0"/>
              <a:t>URL</a:t>
            </a:r>
            <a:endParaRPr kumimoji="1" lang="ja-JP" altLang="en-US" dirty="0"/>
          </a:p>
        </p:txBody>
      </p:sp>
    </p:spTree>
    <p:extLst>
      <p:ext uri="{BB962C8B-B14F-4D97-AF65-F5344CB8AC3E}">
        <p14:creationId xmlns:p14="http://schemas.microsoft.com/office/powerpoint/2010/main" val="13921107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r>
              <a:rPr lang="en-US" altLang="ja-JP" sz="2000" dirty="0" smtClean="0">
                <a:hlinkClick r:id="rId2"/>
              </a:rPr>
              <a:t>http</a:t>
            </a:r>
            <a:r>
              <a:rPr lang="en-US" altLang="ja-JP" sz="2000" dirty="0">
                <a:hlinkClick r:id="rId2"/>
              </a:rPr>
              <a:t>://</a:t>
            </a:r>
            <a:r>
              <a:rPr lang="en-US" altLang="ja-JP" sz="2000" dirty="0" smtClean="0">
                <a:hlinkClick r:id="rId2"/>
              </a:rPr>
              <a:t>www.kose.co.jp/jp/ja/ir/common_ir/pdf/news/20100217.pdf</a:t>
            </a:r>
            <a:endParaRPr lang="en-US" altLang="ja-JP" sz="2000" dirty="0" smtClean="0"/>
          </a:p>
          <a:p>
            <a:r>
              <a:rPr lang="ja-JP" altLang="en-US" sz="2000" dirty="0" smtClean="0"/>
              <a:t>コロガル</a:t>
            </a:r>
            <a:r>
              <a:rPr lang="ja-JP" altLang="en-US" sz="2000" dirty="0"/>
              <a:t>♪ビジネス用語辞典 </a:t>
            </a:r>
            <a:r>
              <a:rPr lang="en-US" altLang="ja-JP" sz="2000" dirty="0">
                <a:hlinkClick r:id="rId3"/>
              </a:rPr>
              <a:t>http://jp.corogaru.jp/</a:t>
            </a:r>
            <a:endParaRPr lang="en-US" altLang="ja-JP" sz="2000" dirty="0"/>
          </a:p>
          <a:p>
            <a:r>
              <a:rPr lang="ja-JP" altLang="en-US" sz="2000" dirty="0" smtClean="0"/>
              <a:t>日経</a:t>
            </a:r>
            <a:r>
              <a:rPr lang="en-US" altLang="ja-JP" sz="2000" dirty="0" err="1"/>
              <a:t>BPnet</a:t>
            </a:r>
            <a:r>
              <a:rPr lang="en-US" altLang="ja-JP" sz="2000" dirty="0"/>
              <a:t>  </a:t>
            </a:r>
            <a:r>
              <a:rPr lang="en-US" altLang="ja-JP" sz="2000" dirty="0">
                <a:hlinkClick r:id="rId4"/>
              </a:rPr>
              <a:t>http://www.nikkeibp.co.jp/style/biz/trail/080627_astalift1/index.html</a:t>
            </a:r>
            <a:endParaRPr lang="en-US" altLang="ja-JP" sz="2000" dirty="0"/>
          </a:p>
          <a:p>
            <a:r>
              <a:rPr lang="ja-JP" altLang="en-US" sz="2000" dirty="0" smtClean="0"/>
              <a:t>日本経済新聞　</a:t>
            </a:r>
            <a:r>
              <a:rPr lang="en-US" altLang="ja-JP" sz="2000" dirty="0" smtClean="0">
                <a:hlinkClick r:id="rId5"/>
              </a:rPr>
              <a:t>http</a:t>
            </a:r>
            <a:r>
              <a:rPr lang="en-US" altLang="ja-JP" sz="2000" dirty="0">
                <a:hlinkClick r:id="rId5"/>
              </a:rPr>
              <a:t>://</a:t>
            </a:r>
            <a:r>
              <a:rPr lang="en-US" altLang="ja-JP" sz="2000" dirty="0" smtClean="0">
                <a:hlinkClick r:id="rId5"/>
              </a:rPr>
              <a:t>www.nikkei.co.jp/topic3/sansan/eimi097919.html</a:t>
            </a:r>
            <a:endParaRPr lang="en-US" altLang="ja-JP" sz="2000" dirty="0" smtClean="0"/>
          </a:p>
          <a:p>
            <a:pPr lvl="0"/>
            <a:r>
              <a:rPr lang="ja-JP" altLang="en-US" sz="2000" dirty="0" smtClean="0"/>
              <a:t>日本</a:t>
            </a:r>
            <a:r>
              <a:rPr lang="ja-JP" altLang="en-US" sz="2000" dirty="0"/>
              <a:t>マーケティング研究所</a:t>
            </a:r>
            <a:r>
              <a:rPr lang="ja-JP" altLang="en-US" sz="2000" dirty="0">
                <a:solidFill>
                  <a:srgbClr val="666666"/>
                </a:solidFill>
              </a:rPr>
              <a:t>　</a:t>
            </a:r>
            <a:r>
              <a:rPr lang="en-US" altLang="ja-JP" sz="2000" dirty="0">
                <a:solidFill>
                  <a:srgbClr val="666666"/>
                </a:solidFill>
                <a:hlinkClick r:id="rId6"/>
              </a:rPr>
              <a:t>http://</a:t>
            </a:r>
            <a:r>
              <a:rPr lang="en-US" altLang="ja-JP" sz="2000" dirty="0" smtClean="0">
                <a:solidFill>
                  <a:srgbClr val="666666"/>
                </a:solidFill>
                <a:hlinkClick r:id="rId6"/>
              </a:rPr>
              <a:t>www.jmr-g.co.jp/index.html</a:t>
            </a:r>
            <a:endParaRPr lang="en-US" altLang="ja-JP" sz="2000" dirty="0" smtClean="0">
              <a:solidFill>
                <a:srgbClr val="666666"/>
              </a:solidFill>
            </a:endParaRPr>
          </a:p>
          <a:p>
            <a:pPr lvl="0"/>
            <a:r>
              <a:rPr lang="ja-JP" altLang="en-US" sz="2000" dirty="0"/>
              <a:t>ＡＳＣｌｌ</a:t>
            </a:r>
            <a:r>
              <a:rPr lang="en-US" altLang="ja-JP" sz="2000" dirty="0"/>
              <a:t>.</a:t>
            </a:r>
            <a:r>
              <a:rPr lang="en-US" altLang="ja-JP" sz="2000" dirty="0" err="1"/>
              <a:t>jp</a:t>
            </a:r>
            <a:r>
              <a:rPr lang="en-US" altLang="ja-JP" sz="2000" dirty="0"/>
              <a:t> </a:t>
            </a:r>
            <a:r>
              <a:rPr lang="en-US" altLang="ja-JP" sz="2000" dirty="0">
                <a:hlinkClick r:id="rId7"/>
              </a:rPr>
              <a:t>http://ascii.jp/elem/000/000/333/333766</a:t>
            </a:r>
            <a:r>
              <a:rPr lang="en-US" altLang="ja-JP" sz="2000" dirty="0" smtClean="0">
                <a:hlinkClick r:id="rId7"/>
              </a:rPr>
              <a:t>/</a:t>
            </a:r>
            <a:endParaRPr lang="en-US" altLang="ja-JP" sz="2000" dirty="0" smtClean="0"/>
          </a:p>
          <a:p>
            <a:pPr lvl="0"/>
            <a:endParaRPr lang="en-US" altLang="ja-JP" sz="2000" dirty="0"/>
          </a:p>
          <a:p>
            <a:endParaRPr lang="ja-JP" altLang="en-US" sz="2000" dirty="0"/>
          </a:p>
        </p:txBody>
      </p:sp>
      <p:sp>
        <p:nvSpPr>
          <p:cNvPr id="4" name="日付プレースホルダー 3"/>
          <p:cNvSpPr>
            <a:spLocks noGrp="1"/>
          </p:cNvSpPr>
          <p:nvPr>
            <p:ph type="dt" sz="half" idx="10"/>
          </p:nvPr>
        </p:nvSpPr>
        <p:spPr/>
        <p:txBody>
          <a:bodyPr/>
          <a:lstStyle/>
          <a:p>
            <a:fld id="{799C4035-11D0-4BF8-A000-D4B1B2F7FDA5}" type="datetime1">
              <a:rPr kumimoji="1" lang="ja-JP" altLang="en-US" smtClean="0"/>
              <a:pPr/>
              <a:t>2013/9/9</a:t>
            </a:fld>
            <a:endParaRPr kumimoji="1" lang="ja-JP" altLang="en-US"/>
          </a:p>
        </p:txBody>
      </p:sp>
      <p:sp>
        <p:nvSpPr>
          <p:cNvPr id="5" name="スライド番号プレースホルダー 4"/>
          <p:cNvSpPr>
            <a:spLocks noGrp="1"/>
          </p:cNvSpPr>
          <p:nvPr>
            <p:ph type="sldNum" sz="quarter" idx="12"/>
          </p:nvPr>
        </p:nvSpPr>
        <p:spPr/>
        <p:txBody>
          <a:bodyPr/>
          <a:lstStyle/>
          <a:p>
            <a:fld id="{AB7A7334-8DF5-4224-9CAE-CA25F146D013}" type="slidenum">
              <a:rPr kumimoji="1" lang="ja-JP" altLang="en-US" smtClean="0"/>
              <a:pPr/>
              <a:t>43</a:t>
            </a:fld>
            <a:endParaRPr kumimoji="1" lang="ja-JP" altLang="en-US"/>
          </a:p>
        </p:txBody>
      </p:sp>
      <p:sp>
        <p:nvSpPr>
          <p:cNvPr id="2" name="タイトル 1"/>
          <p:cNvSpPr>
            <a:spLocks noGrp="1"/>
          </p:cNvSpPr>
          <p:nvPr>
            <p:ph type="title"/>
          </p:nvPr>
        </p:nvSpPr>
        <p:spPr/>
        <p:txBody>
          <a:bodyPr/>
          <a:lstStyle/>
          <a:p>
            <a:r>
              <a:rPr kumimoji="1" lang="ja-JP" altLang="en-US" dirty="0" smtClean="0"/>
              <a:t>参考文献・</a:t>
            </a:r>
            <a:r>
              <a:rPr kumimoji="1" lang="en-US" altLang="ja-JP" dirty="0" smtClean="0"/>
              <a:t>URL</a:t>
            </a:r>
            <a:endParaRPr kumimoji="1" lang="ja-JP" altLang="en-US" dirty="0"/>
          </a:p>
        </p:txBody>
      </p:sp>
    </p:spTree>
    <p:extLst>
      <p:ext uri="{BB962C8B-B14F-4D97-AF65-F5344CB8AC3E}">
        <p14:creationId xmlns:p14="http://schemas.microsoft.com/office/powerpoint/2010/main" val="1588380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lang="en-US" altLang="ja-JP" dirty="0" smtClean="0"/>
          </a:p>
          <a:p>
            <a:r>
              <a:rPr lang="ja-JP" altLang="en-US" sz="3600" dirty="0" smtClean="0"/>
              <a:t>多角化とは</a:t>
            </a:r>
            <a:endParaRPr lang="en-US" altLang="ja-JP" sz="3600" dirty="0" smtClean="0"/>
          </a:p>
          <a:p>
            <a:endParaRPr lang="en-US" altLang="ja-JP" dirty="0"/>
          </a:p>
          <a:p>
            <a:endParaRPr lang="en-US" altLang="ja-JP" dirty="0" smtClean="0"/>
          </a:p>
          <a:p>
            <a:endParaRPr lang="en-US" altLang="ja-JP" dirty="0"/>
          </a:p>
          <a:p>
            <a:endParaRPr lang="en-US" altLang="ja-JP" dirty="0" smtClean="0"/>
          </a:p>
          <a:p>
            <a:pPr marL="0" indent="0">
              <a:buNone/>
            </a:pPr>
            <a:endParaRPr lang="en-US" altLang="ja-JP" dirty="0"/>
          </a:p>
        </p:txBody>
      </p:sp>
      <p:sp>
        <p:nvSpPr>
          <p:cNvPr id="4" name="日付プレースホルダー 3"/>
          <p:cNvSpPr>
            <a:spLocks noGrp="1"/>
          </p:cNvSpPr>
          <p:nvPr>
            <p:ph type="dt" sz="half" idx="10"/>
          </p:nvPr>
        </p:nvSpPr>
        <p:spPr/>
        <p:txBody>
          <a:bodyPr/>
          <a:lstStyle/>
          <a:p>
            <a:fld id="{B254B347-D3DE-49BF-BBAF-921F9D2FC04D}"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5</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6" name="メモ 5"/>
          <p:cNvSpPr/>
          <p:nvPr/>
        </p:nvSpPr>
        <p:spPr>
          <a:xfrm>
            <a:off x="323528" y="2636912"/>
            <a:ext cx="8460432" cy="273630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200" dirty="0" smtClean="0"/>
          </a:p>
          <a:p>
            <a:pPr algn="ctr"/>
            <a:r>
              <a:rPr lang="ja-JP" altLang="en-US" sz="4000" dirty="0" smtClean="0">
                <a:latin typeface="HG丸ｺﾞｼｯｸM-PRO" pitchFamily="50" charset="-128"/>
                <a:ea typeface="HG丸ｺﾞｼｯｸM-PRO" pitchFamily="50" charset="-128"/>
              </a:rPr>
              <a:t>企業</a:t>
            </a:r>
            <a:r>
              <a:rPr lang="ja-JP" altLang="en-US" sz="4000" dirty="0">
                <a:latin typeface="HG丸ｺﾞｼｯｸM-PRO" pitchFamily="50" charset="-128"/>
                <a:ea typeface="HG丸ｺﾞｼｯｸM-PRO" pitchFamily="50" charset="-128"/>
              </a:rPr>
              <a:t>が継続的な成長を遂げるため</a:t>
            </a:r>
            <a:r>
              <a:rPr lang="ja-JP" altLang="en-US" sz="4000" dirty="0" smtClean="0">
                <a:latin typeface="HG丸ｺﾞｼｯｸM-PRO" pitchFamily="50" charset="-128"/>
                <a:ea typeface="HG丸ｺﾞｼｯｸM-PRO" pitchFamily="50" charset="-128"/>
              </a:rPr>
              <a:t>、</a:t>
            </a:r>
            <a:endParaRPr lang="en-US" altLang="ja-JP" sz="4000" dirty="0" smtClean="0">
              <a:latin typeface="HG丸ｺﾞｼｯｸM-PRO" pitchFamily="50" charset="-128"/>
              <a:ea typeface="HG丸ｺﾞｼｯｸM-PRO" pitchFamily="50" charset="-128"/>
            </a:endParaRPr>
          </a:p>
          <a:p>
            <a:pPr algn="ctr"/>
            <a:r>
              <a:rPr lang="ja-JP" altLang="en-US" sz="4000" dirty="0" smtClean="0">
                <a:latin typeface="HG丸ｺﾞｼｯｸM-PRO" pitchFamily="50" charset="-128"/>
                <a:ea typeface="HG丸ｺﾞｼｯｸM-PRO" pitchFamily="50" charset="-128"/>
              </a:rPr>
              <a:t>新製品</a:t>
            </a:r>
            <a:r>
              <a:rPr lang="ja-JP" altLang="en-US" sz="4000" dirty="0">
                <a:latin typeface="HG丸ｺﾞｼｯｸM-PRO" pitchFamily="50" charset="-128"/>
                <a:ea typeface="HG丸ｺﾞｼｯｸM-PRO" pitchFamily="50" charset="-128"/>
              </a:rPr>
              <a:t>開発、新市場を開拓すること</a:t>
            </a:r>
            <a:r>
              <a:rPr lang="ja-JP" altLang="en-US" sz="4000" dirty="0" smtClean="0">
                <a:latin typeface="HG丸ｺﾞｼｯｸM-PRO" pitchFamily="50" charset="-128"/>
                <a:ea typeface="HG丸ｺﾞｼｯｸM-PRO" pitchFamily="50" charset="-128"/>
              </a:rPr>
              <a:t>。</a:t>
            </a:r>
            <a:endParaRPr lang="en-US" altLang="ja-JP" sz="4000" dirty="0">
              <a:latin typeface="HG丸ｺﾞｼｯｸM-PRO" pitchFamily="50" charset="-128"/>
              <a:ea typeface="HG丸ｺﾞｼｯｸM-PRO" pitchFamily="50" charset="-128"/>
            </a:endParaRPr>
          </a:p>
          <a:p>
            <a:r>
              <a:rPr lang="ja-JP" altLang="en-US" sz="4000" dirty="0" smtClean="0"/>
              <a:t>　　　　　　　　　　　　　</a:t>
            </a:r>
            <a:r>
              <a:rPr lang="ja-JP" altLang="en-US" sz="4000" dirty="0"/>
              <a:t>　</a:t>
            </a:r>
            <a:r>
              <a:rPr lang="ja-JP" altLang="en-US" sz="4000" dirty="0" smtClean="0"/>
              <a:t>　　　　　　　　　　　　　</a:t>
            </a:r>
            <a:endParaRPr lang="en-US" altLang="ja-JP" sz="4000" dirty="0" smtClean="0"/>
          </a:p>
          <a:p>
            <a:r>
              <a:rPr lang="ja-JP" altLang="en-US" sz="1600" dirty="0"/>
              <a:t>　</a:t>
            </a:r>
            <a:r>
              <a:rPr lang="ja-JP" altLang="en-US" sz="1600" dirty="0" smtClean="0"/>
              <a:t>　　　　　　　　　　　　　　　　　　　　</a:t>
            </a:r>
            <a:r>
              <a:rPr lang="ja-JP" altLang="en-US" sz="2400" dirty="0" smtClean="0"/>
              <a:t>参考：</a:t>
            </a:r>
            <a:r>
              <a:rPr lang="en-US" altLang="ja-JP" sz="2400" dirty="0" smtClean="0"/>
              <a:t>『</a:t>
            </a:r>
            <a:r>
              <a:rPr lang="ja-JP" altLang="en-US" sz="2400" dirty="0" smtClean="0"/>
              <a:t>イノベーション・マネジメント入門</a:t>
            </a:r>
            <a:r>
              <a:rPr lang="en-US" altLang="ja-JP" sz="2400" dirty="0" smtClean="0"/>
              <a:t>』</a:t>
            </a:r>
          </a:p>
        </p:txBody>
      </p:sp>
    </p:spTree>
    <p:extLst>
      <p:ext uri="{BB962C8B-B14F-4D97-AF65-F5344CB8AC3E}">
        <p14:creationId xmlns:p14="http://schemas.microsoft.com/office/powerpoint/2010/main" val="1715918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23529" y="1340768"/>
            <a:ext cx="7607326" cy="4098768"/>
          </a:xfrm>
        </p:spPr>
        <p:txBody>
          <a:bodyPr/>
          <a:lstStyle/>
          <a:p>
            <a:r>
              <a:rPr kumimoji="1" lang="ja-JP" altLang="en-US" sz="3200" dirty="0" smtClean="0"/>
              <a:t>企業のポートフォリオ</a:t>
            </a:r>
            <a:endParaRPr kumimoji="1" lang="en-US" altLang="ja-JP" sz="3200" dirty="0" smtClean="0"/>
          </a:p>
          <a:p>
            <a:pPr marL="0" indent="0">
              <a:buNone/>
            </a:pPr>
            <a:r>
              <a:rPr lang="ja-JP" altLang="en-US" dirty="0"/>
              <a:t>　</a:t>
            </a:r>
            <a:endParaRPr kumimoji="1" lang="ja-JP" altLang="en-US" dirty="0"/>
          </a:p>
        </p:txBody>
      </p:sp>
      <p:sp>
        <p:nvSpPr>
          <p:cNvPr id="3" name="日付プレースホルダー 2"/>
          <p:cNvSpPr>
            <a:spLocks noGrp="1"/>
          </p:cNvSpPr>
          <p:nvPr>
            <p:ph type="dt" sz="half" idx="10"/>
          </p:nvPr>
        </p:nvSpPr>
        <p:spPr/>
        <p:txBody>
          <a:bodyPr/>
          <a:lstStyle/>
          <a:p>
            <a:fld id="{DFC70E84-C9E1-4F60-A7E0-2B44B76E8643}"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6</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現状分析</a:t>
            </a:r>
            <a:endParaRPr kumimoji="1" lang="ja-JP" alt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9531" y="1988840"/>
            <a:ext cx="8136000" cy="3389075"/>
          </a:xfrm>
          <a:prstGeom prst="rect">
            <a:avLst/>
          </a:prstGeom>
          <a:solidFill>
            <a:schemeClr val="bg2"/>
          </a:solidFill>
          <a:ln>
            <a:noFill/>
          </a:ln>
          <a:effectLst/>
          <a:extLst/>
        </p:spPr>
      </p:pic>
      <p:sp>
        <p:nvSpPr>
          <p:cNvPr id="7" name="上矢印吹き出し 6"/>
          <p:cNvSpPr/>
          <p:nvPr/>
        </p:nvSpPr>
        <p:spPr>
          <a:xfrm>
            <a:off x="5983960" y="5085184"/>
            <a:ext cx="2520280" cy="1101515"/>
          </a:xfrm>
          <a:prstGeom prst="upArrowCallout">
            <a:avLst>
              <a:gd name="adj1" fmla="val 19437"/>
              <a:gd name="adj2" fmla="val 28295"/>
              <a:gd name="adj3" fmla="val 25000"/>
              <a:gd name="adj4" fmla="val 64977"/>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2">
                    <a:lumMod val="10000"/>
                  </a:schemeClr>
                </a:solidFill>
              </a:rPr>
              <a:t>本研究の対象</a:t>
            </a:r>
            <a:endParaRPr kumimoji="1" lang="ja-JP" altLang="en-US" sz="2400" b="1" dirty="0">
              <a:solidFill>
                <a:schemeClr val="bg2">
                  <a:lumMod val="10000"/>
                </a:schemeClr>
              </a:solidFill>
            </a:endParaRPr>
          </a:p>
        </p:txBody>
      </p:sp>
    </p:spTree>
    <p:extLst>
      <p:ext uri="{BB962C8B-B14F-4D97-AF65-F5344CB8AC3E}">
        <p14:creationId xmlns:p14="http://schemas.microsoft.com/office/powerpoint/2010/main" val="3673578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51520" y="1124744"/>
            <a:ext cx="8712968" cy="5112568"/>
          </a:xfrm>
        </p:spPr>
        <p:txBody>
          <a:bodyPr>
            <a:noAutofit/>
          </a:bodyPr>
          <a:lstStyle/>
          <a:p>
            <a:pPr marL="0" indent="0">
              <a:buNone/>
            </a:pPr>
            <a:r>
              <a:rPr lang="ja-JP" altLang="en-US" sz="2800" b="1" i="1" dirty="0" smtClean="0">
                <a:latin typeface="+mn-ea"/>
              </a:rPr>
              <a:t>１</a:t>
            </a:r>
            <a:r>
              <a:rPr lang="ja-JP" altLang="en-US" sz="2800" b="1" i="1" dirty="0">
                <a:latin typeface="+mn-ea"/>
              </a:rPr>
              <a:t>）水平的多角化</a:t>
            </a:r>
          </a:p>
          <a:p>
            <a:pPr marL="0" indent="0">
              <a:buNone/>
            </a:pPr>
            <a:r>
              <a:rPr lang="ja-JP" altLang="en-US" sz="2400" dirty="0">
                <a:latin typeface="+mn-ea"/>
              </a:rPr>
              <a:t>　蓄積された生産技術を活用し、既存と同様の顧客を対象にして新製品を投入する多角化のこと。</a:t>
            </a:r>
          </a:p>
          <a:p>
            <a:pPr marL="0" indent="0">
              <a:buNone/>
            </a:pPr>
            <a:r>
              <a:rPr lang="ja-JP" altLang="en-US" sz="2400" dirty="0">
                <a:latin typeface="+mn-ea"/>
              </a:rPr>
              <a:t>　　オートバイのメーカーが乗用車分野に進出</a:t>
            </a:r>
          </a:p>
          <a:p>
            <a:pPr marL="0" indent="0">
              <a:buNone/>
            </a:pPr>
            <a:r>
              <a:rPr lang="ja-JP" altLang="en-US" sz="2400" dirty="0">
                <a:latin typeface="+mn-ea"/>
              </a:rPr>
              <a:t>　　大手スーパーがコンビニエンスストア事業に進出</a:t>
            </a:r>
          </a:p>
          <a:p>
            <a:pPr marL="0" indent="0">
              <a:buNone/>
            </a:pPr>
            <a:r>
              <a:rPr lang="ja-JP" altLang="en-US" sz="2400" i="1" dirty="0">
                <a:latin typeface="+mn-ea"/>
              </a:rPr>
              <a:t/>
            </a:r>
            <a:br>
              <a:rPr lang="ja-JP" altLang="en-US" sz="2400" i="1" dirty="0">
                <a:latin typeface="+mn-ea"/>
              </a:rPr>
            </a:br>
            <a:r>
              <a:rPr lang="ja-JP" altLang="en-US" sz="2800" b="1" i="1" dirty="0">
                <a:latin typeface="+mn-ea"/>
              </a:rPr>
              <a:t>２）垂直的多角化</a:t>
            </a:r>
          </a:p>
          <a:p>
            <a:pPr marL="0" indent="0">
              <a:buNone/>
            </a:pPr>
            <a:r>
              <a:rPr lang="ja-JP" altLang="en-US" sz="2400" dirty="0">
                <a:latin typeface="+mn-ea"/>
              </a:rPr>
              <a:t>　エンドユーザーは変えずに、流通チャネルの川上から川下、または川下から川上へと展開する</a:t>
            </a:r>
            <a:r>
              <a:rPr lang="ja-JP" altLang="en-US" sz="2400" dirty="0" smtClean="0">
                <a:latin typeface="+mn-ea"/>
              </a:rPr>
              <a:t>多角化</a:t>
            </a:r>
            <a:r>
              <a:rPr lang="ja-JP" altLang="en-US" sz="2400" dirty="0">
                <a:latin typeface="+mn-ea"/>
              </a:rPr>
              <a:t>のこと。</a:t>
            </a:r>
          </a:p>
          <a:p>
            <a:pPr marL="0" indent="0" algn="r">
              <a:buNone/>
            </a:pPr>
            <a:r>
              <a:rPr lang="ja-JP" altLang="en-US" sz="2400" dirty="0">
                <a:latin typeface="+mn-ea"/>
              </a:rPr>
              <a:t>　</a:t>
            </a:r>
            <a:r>
              <a:rPr lang="ja-JP" altLang="en-US" sz="2400" dirty="0" smtClean="0">
                <a:latin typeface="+mn-ea"/>
              </a:rPr>
              <a:t>　繊維</a:t>
            </a:r>
            <a:r>
              <a:rPr lang="ja-JP" altLang="en-US" sz="2400" dirty="0">
                <a:latin typeface="+mn-ea"/>
              </a:rPr>
              <a:t>メーカーがアパレル業に</a:t>
            </a:r>
            <a:r>
              <a:rPr lang="ja-JP" altLang="en-US" sz="2400" dirty="0" smtClean="0">
                <a:latin typeface="+mn-ea"/>
              </a:rPr>
              <a:t>進出</a:t>
            </a:r>
            <a:r>
              <a:rPr lang="ja-JP" altLang="en-US" sz="2400" dirty="0">
                <a:latin typeface="+mn-ea"/>
              </a:rPr>
              <a:t>　</a:t>
            </a:r>
            <a:r>
              <a:rPr lang="ja-JP" altLang="en-US" sz="2400" dirty="0" smtClean="0">
                <a:latin typeface="+mn-ea"/>
              </a:rPr>
              <a:t>（</a:t>
            </a:r>
            <a:r>
              <a:rPr lang="ja-JP" altLang="en-US" sz="2400" dirty="0">
                <a:latin typeface="+mn-ea"/>
              </a:rPr>
              <a:t>川上から川下への多角化）</a:t>
            </a:r>
          </a:p>
          <a:p>
            <a:pPr marL="0" indent="0">
              <a:buNone/>
            </a:pPr>
            <a:r>
              <a:rPr lang="ja-JP" altLang="en-US" sz="2400" dirty="0">
                <a:latin typeface="+mn-ea"/>
              </a:rPr>
              <a:t>　</a:t>
            </a:r>
            <a:r>
              <a:rPr lang="ja-JP" altLang="en-US" sz="2400" dirty="0" smtClean="0">
                <a:latin typeface="+mn-ea"/>
              </a:rPr>
              <a:t>　ファミリーレストラン</a:t>
            </a:r>
            <a:r>
              <a:rPr lang="ja-JP" altLang="en-US" sz="2400" dirty="0">
                <a:latin typeface="+mn-ea"/>
              </a:rPr>
              <a:t>が食品加工業に</a:t>
            </a:r>
            <a:r>
              <a:rPr lang="ja-JP" altLang="en-US" sz="2400" dirty="0" smtClean="0">
                <a:latin typeface="+mn-ea"/>
              </a:rPr>
              <a:t>進出</a:t>
            </a:r>
            <a:endParaRPr lang="en-US" altLang="ja-JP" sz="2400" dirty="0" smtClean="0">
              <a:latin typeface="+mn-ea"/>
            </a:endParaRPr>
          </a:p>
          <a:p>
            <a:pPr marL="0" indent="0" algn="r">
              <a:buNone/>
            </a:pPr>
            <a:r>
              <a:rPr lang="ja-JP" altLang="en-US" sz="2400" dirty="0" smtClean="0">
                <a:latin typeface="+mn-ea"/>
              </a:rPr>
              <a:t>（</a:t>
            </a:r>
            <a:r>
              <a:rPr lang="ja-JP" altLang="en-US" sz="2400" dirty="0">
                <a:latin typeface="+mn-ea"/>
              </a:rPr>
              <a:t>川下から川上への多角化）</a:t>
            </a:r>
          </a:p>
          <a:p>
            <a:pPr marL="0" indent="0">
              <a:buNone/>
            </a:pPr>
            <a:r>
              <a:rPr lang="ja-JP" altLang="en-US" sz="2400" i="1" dirty="0"/>
              <a:t>　</a:t>
            </a:r>
            <a:endParaRPr kumimoji="1" lang="ja-JP" altLang="en-US" sz="2400" dirty="0"/>
          </a:p>
        </p:txBody>
      </p:sp>
      <p:sp>
        <p:nvSpPr>
          <p:cNvPr id="4" name="日付プレースホルダー 3"/>
          <p:cNvSpPr>
            <a:spLocks noGrp="1"/>
          </p:cNvSpPr>
          <p:nvPr>
            <p:ph type="dt" sz="half" idx="10"/>
          </p:nvPr>
        </p:nvSpPr>
        <p:spPr/>
        <p:txBody>
          <a:bodyPr/>
          <a:lstStyle/>
          <a:p>
            <a:fld id="{7510E7F4-6B12-41D8-8C5A-7430CDCD5251}"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7</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2819686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1628800"/>
            <a:ext cx="8229600" cy="4525963"/>
          </a:xfrm>
        </p:spPr>
        <p:txBody>
          <a:bodyPr>
            <a:normAutofit lnSpcReduction="10000"/>
          </a:bodyPr>
          <a:lstStyle/>
          <a:p>
            <a:pPr marL="0" indent="0">
              <a:buNone/>
            </a:pPr>
            <a:r>
              <a:rPr lang="ja-JP" altLang="en-US" sz="2800" b="1" i="1" dirty="0" smtClean="0"/>
              <a:t>３</a:t>
            </a:r>
            <a:r>
              <a:rPr lang="ja-JP" altLang="en-US" sz="2800" b="1" i="1" dirty="0"/>
              <a:t>）集中的多角化</a:t>
            </a:r>
          </a:p>
          <a:p>
            <a:pPr marL="0" indent="0">
              <a:buNone/>
            </a:pPr>
            <a:r>
              <a:rPr lang="ja-JP" altLang="en-US" sz="2200" dirty="0"/>
              <a:t>　</a:t>
            </a:r>
            <a:r>
              <a:rPr lang="ja-JP" altLang="en-US" sz="2400" dirty="0"/>
              <a:t>技術、対象顧客のどちらか、もしくは両面で関連性を有する多角化のこと。</a:t>
            </a:r>
          </a:p>
          <a:p>
            <a:pPr marL="0" indent="0">
              <a:buNone/>
            </a:pPr>
            <a:r>
              <a:rPr lang="ja-JP" altLang="en-US" sz="2400" dirty="0"/>
              <a:t>　　酒造メーカーがバイオ関連事業に進出（技術面の関連）</a:t>
            </a:r>
          </a:p>
          <a:p>
            <a:pPr marL="0" indent="0">
              <a:buNone/>
            </a:pPr>
            <a:r>
              <a:rPr lang="ja-JP" altLang="en-US" sz="2400" dirty="0"/>
              <a:t>　　文具メーカーがＯＡ機器分野に進出（対象顧客の関連）</a:t>
            </a:r>
          </a:p>
          <a:p>
            <a:pPr marL="0" indent="0">
              <a:buNone/>
            </a:pPr>
            <a:r>
              <a:rPr lang="ja-JP" altLang="en-US" sz="2400" dirty="0"/>
              <a:t>　</a:t>
            </a:r>
            <a:r>
              <a:rPr lang="ja-JP" altLang="en-US" sz="2400" i="1" dirty="0"/>
              <a:t/>
            </a:r>
            <a:br>
              <a:rPr lang="ja-JP" altLang="en-US" sz="2400" i="1" dirty="0"/>
            </a:br>
            <a:r>
              <a:rPr lang="ja-JP" altLang="en-US" sz="2800" b="1" i="1" dirty="0"/>
              <a:t>４）集成的多角化</a:t>
            </a:r>
          </a:p>
          <a:p>
            <a:pPr marL="0" indent="0">
              <a:buNone/>
            </a:pPr>
            <a:r>
              <a:rPr lang="ja-JP" altLang="en-US" sz="2200" dirty="0"/>
              <a:t>　</a:t>
            </a:r>
            <a:r>
              <a:rPr lang="ja-JP" altLang="en-US" sz="2400" dirty="0"/>
              <a:t>技術、対象顧客の両面でまったく関連性をもたない分野に進出する多角化のこと。</a:t>
            </a:r>
          </a:p>
          <a:p>
            <a:pPr marL="0" indent="0">
              <a:buNone/>
            </a:pPr>
            <a:r>
              <a:rPr lang="ja-JP" altLang="en-US" sz="2400" dirty="0"/>
              <a:t>　　鉄鋼会社が半導体事業に進出</a:t>
            </a:r>
          </a:p>
          <a:p>
            <a:pPr marL="0" indent="0">
              <a:buNone/>
            </a:pPr>
            <a:r>
              <a:rPr lang="ja-JP" altLang="en-US" sz="2400" dirty="0"/>
              <a:t>　　機械メーカーがレジャー産業に進出</a:t>
            </a:r>
            <a:endParaRPr lang="en-US" altLang="ja-JP" sz="2400" dirty="0"/>
          </a:p>
          <a:p>
            <a:endParaRPr kumimoji="1" lang="ja-JP" altLang="en-US" sz="2400" dirty="0"/>
          </a:p>
        </p:txBody>
      </p:sp>
      <p:sp>
        <p:nvSpPr>
          <p:cNvPr id="4" name="日付プレースホルダー 3"/>
          <p:cNvSpPr>
            <a:spLocks noGrp="1"/>
          </p:cNvSpPr>
          <p:nvPr>
            <p:ph type="dt" sz="half" idx="10"/>
          </p:nvPr>
        </p:nvSpPr>
        <p:spPr/>
        <p:txBody>
          <a:bodyPr/>
          <a:lstStyle/>
          <a:p>
            <a:fld id="{B62CEB6F-DA6E-4D9F-BDFD-2D20ADDF4561}" type="datetime1">
              <a:rPr lang="ja-JP" altLang="en-US" smtClean="0">
                <a:solidFill>
                  <a:srgbClr val="666666"/>
                </a:solidFill>
              </a:rPr>
              <a:pPr/>
              <a:t>2013/9/9</a:t>
            </a:fld>
            <a:endParaRPr lang="ja-JP" altLang="en-US">
              <a:solidFill>
                <a:srgbClr val="666666"/>
              </a:solidFill>
            </a:endParaRPr>
          </a:p>
        </p:txBody>
      </p:sp>
      <p:sp>
        <p:nvSpPr>
          <p:cNvPr id="5" name="スライド番号プレースホルダー 4"/>
          <p:cNvSpPr>
            <a:spLocks noGrp="1"/>
          </p:cNvSpPr>
          <p:nvPr>
            <p:ph type="sldNum" sz="quarter" idx="12"/>
          </p:nvPr>
        </p:nvSpPr>
        <p:spPr/>
        <p:txBody>
          <a:bodyPr/>
          <a:lstStyle/>
          <a:p>
            <a:fld id="{609A7D68-AD1C-4B66-A19B-971B76ED091D}" type="slidenum">
              <a:rPr lang="ja-JP" altLang="en-US" smtClean="0">
                <a:solidFill>
                  <a:srgbClr val="666666"/>
                </a:solidFill>
              </a:rPr>
              <a:pPr/>
              <a:t>8</a:t>
            </a:fld>
            <a:endParaRPr lang="ja-JP" altLang="en-US">
              <a:solidFill>
                <a:srgbClr val="666666"/>
              </a:solidFill>
            </a:endParaRPr>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3972820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67544" y="1412776"/>
            <a:ext cx="8229600" cy="4738531"/>
          </a:xfrm>
        </p:spPr>
        <p:txBody>
          <a:bodyPr>
            <a:normAutofit/>
          </a:bodyPr>
          <a:lstStyle/>
          <a:p>
            <a:r>
              <a:rPr lang="ja-JP" altLang="en-US" sz="3200" u="sng" dirty="0"/>
              <a:t>関連多角化</a:t>
            </a:r>
            <a:endParaRPr lang="en-US" altLang="ja-JP" sz="3200" u="sng" dirty="0"/>
          </a:p>
          <a:p>
            <a:pPr marL="0" indent="0">
              <a:buNone/>
            </a:pPr>
            <a:r>
              <a:rPr lang="ja-JP" altLang="en-US" dirty="0" smtClean="0"/>
              <a:t>　</a:t>
            </a:r>
            <a:r>
              <a:rPr lang="ja-JP" altLang="en-US" sz="2800" dirty="0" smtClean="0"/>
              <a:t>現在</a:t>
            </a:r>
            <a:r>
              <a:rPr lang="ja-JP" altLang="en-US" sz="2800" dirty="0"/>
              <a:t>行っている</a:t>
            </a:r>
            <a:r>
              <a:rPr lang="ja-JP" altLang="en-US" sz="2800" dirty="0" smtClean="0"/>
              <a:t>事業と関連性</a:t>
            </a:r>
            <a:r>
              <a:rPr lang="ja-JP" altLang="en-US" sz="2800" dirty="0"/>
              <a:t>の高い別の</a:t>
            </a:r>
            <a:r>
              <a:rPr lang="ja-JP" altLang="en-US" sz="2800" dirty="0" smtClean="0"/>
              <a:t>事業へ</a:t>
            </a:r>
            <a:endParaRPr lang="en-US" altLang="ja-JP" sz="2800" dirty="0"/>
          </a:p>
          <a:p>
            <a:pPr marL="0" indent="0">
              <a:buNone/>
            </a:pPr>
            <a:r>
              <a:rPr lang="ja-JP" altLang="en-US" sz="2800" dirty="0"/>
              <a:t>　</a:t>
            </a:r>
            <a:r>
              <a:rPr lang="ja-JP" altLang="en-US" sz="2800" dirty="0" smtClean="0"/>
              <a:t>進出</a:t>
            </a:r>
            <a:r>
              <a:rPr lang="ja-JP" altLang="en-US" sz="2800" dirty="0"/>
              <a:t>していく</a:t>
            </a:r>
            <a:r>
              <a:rPr lang="ja-JP" altLang="en-US" sz="2800" dirty="0" smtClean="0"/>
              <a:t>こと。</a:t>
            </a:r>
            <a:endParaRPr lang="en-US" altLang="ja-JP" sz="2800" dirty="0" smtClean="0"/>
          </a:p>
          <a:p>
            <a:pPr marL="0" indent="0" algn="r">
              <a:buNone/>
            </a:pPr>
            <a:r>
              <a:rPr lang="ja-JP" altLang="en-US" sz="4000" dirty="0"/>
              <a:t>　</a:t>
            </a:r>
            <a:r>
              <a:rPr lang="en-US" altLang="ja-JP" sz="4000" dirty="0" smtClean="0"/>
              <a:t>※</a:t>
            </a:r>
            <a:r>
              <a:rPr lang="ja-JP" altLang="en-US" sz="4000" dirty="0" smtClean="0"/>
              <a:t>１）と２）が該当</a:t>
            </a:r>
            <a:endParaRPr lang="en-US" altLang="ja-JP" dirty="0" smtClean="0"/>
          </a:p>
          <a:p>
            <a:r>
              <a:rPr lang="ja-JP" altLang="en-US" sz="3200" u="sng" dirty="0"/>
              <a:t>非関連多角化</a:t>
            </a:r>
            <a:endParaRPr lang="en-US" altLang="ja-JP" sz="3200" u="sng" dirty="0"/>
          </a:p>
          <a:p>
            <a:pPr marL="0" indent="0">
              <a:buNone/>
            </a:pPr>
            <a:r>
              <a:rPr lang="ja-JP" altLang="en-US" dirty="0" smtClean="0"/>
              <a:t>　</a:t>
            </a:r>
            <a:r>
              <a:rPr lang="ja-JP" altLang="en-US" sz="2800" dirty="0" smtClean="0"/>
              <a:t>現在</a:t>
            </a:r>
            <a:r>
              <a:rPr lang="ja-JP" altLang="en-US" sz="2800" dirty="0"/>
              <a:t>行っている事業とは関連性が無い</a:t>
            </a:r>
            <a:r>
              <a:rPr lang="ja-JP" altLang="en-US" sz="2800" dirty="0" smtClean="0"/>
              <a:t>、</a:t>
            </a:r>
            <a:endParaRPr lang="en-US" altLang="ja-JP" sz="2800" dirty="0" smtClean="0"/>
          </a:p>
          <a:p>
            <a:pPr marL="0" indent="0">
              <a:buNone/>
            </a:pPr>
            <a:r>
              <a:rPr lang="ja-JP" altLang="en-US" sz="2800" dirty="0"/>
              <a:t>　</a:t>
            </a:r>
            <a:r>
              <a:rPr lang="ja-JP" altLang="en-US" sz="2800" dirty="0" smtClean="0"/>
              <a:t>もしく</a:t>
            </a:r>
            <a:r>
              <a:rPr lang="ja-JP" altLang="en-US" sz="2800" dirty="0"/>
              <a:t>は関連性の低い事業へ進出していく</a:t>
            </a:r>
            <a:r>
              <a:rPr lang="ja-JP" altLang="en-US" sz="2800" dirty="0" smtClean="0"/>
              <a:t>こと。</a:t>
            </a:r>
            <a:endParaRPr lang="en-US" altLang="ja-JP" sz="2800" dirty="0" smtClean="0"/>
          </a:p>
          <a:p>
            <a:pPr marL="0" indent="0" algn="r">
              <a:buNone/>
            </a:pPr>
            <a:r>
              <a:rPr lang="ja-JP" altLang="en-US" sz="2800" dirty="0"/>
              <a:t>　</a:t>
            </a:r>
            <a:r>
              <a:rPr lang="en-US" altLang="ja-JP" sz="4000" dirty="0" smtClean="0"/>
              <a:t>※</a:t>
            </a:r>
            <a:r>
              <a:rPr lang="ja-JP" altLang="en-US" sz="4000" dirty="0" smtClean="0"/>
              <a:t>３）４）が該当</a:t>
            </a:r>
            <a:endParaRPr lang="ja-JP" altLang="en-US" sz="4000" dirty="0"/>
          </a:p>
          <a:p>
            <a:endParaRPr kumimoji="1" lang="ja-JP" altLang="en-US" dirty="0"/>
          </a:p>
        </p:txBody>
      </p:sp>
      <p:sp>
        <p:nvSpPr>
          <p:cNvPr id="3" name="日付プレースホルダー 2"/>
          <p:cNvSpPr>
            <a:spLocks noGrp="1"/>
          </p:cNvSpPr>
          <p:nvPr>
            <p:ph type="dt" sz="half" idx="10"/>
          </p:nvPr>
        </p:nvSpPr>
        <p:spPr/>
        <p:txBody>
          <a:bodyPr/>
          <a:lstStyle/>
          <a:p>
            <a:fld id="{C9F36796-65BF-4A90-8181-6C803A4CF28F}" type="datetime1">
              <a:rPr lang="ja-JP" altLang="en-US" smtClean="0">
                <a:solidFill>
                  <a:srgbClr val="666666"/>
                </a:solidFill>
              </a:rPr>
              <a:pPr/>
              <a:t>2013/9/9</a:t>
            </a:fld>
            <a:endParaRPr lang="ja-JP" altLang="en-US">
              <a:solidFill>
                <a:srgbClr val="666666"/>
              </a:solidFill>
            </a:endParaRPr>
          </a:p>
        </p:txBody>
      </p:sp>
      <p:sp>
        <p:nvSpPr>
          <p:cNvPr id="4" name="スライド番号プレースホルダー 3"/>
          <p:cNvSpPr>
            <a:spLocks noGrp="1"/>
          </p:cNvSpPr>
          <p:nvPr>
            <p:ph type="sldNum" sz="quarter" idx="12"/>
          </p:nvPr>
        </p:nvSpPr>
        <p:spPr/>
        <p:txBody>
          <a:bodyPr/>
          <a:lstStyle/>
          <a:p>
            <a:fld id="{609A7D68-AD1C-4B66-A19B-971B76ED091D}" type="slidenum">
              <a:rPr lang="ja-JP" altLang="en-US" smtClean="0">
                <a:solidFill>
                  <a:srgbClr val="666666"/>
                </a:solidFill>
              </a:rPr>
              <a:pPr/>
              <a:t>9</a:t>
            </a:fld>
            <a:endParaRPr lang="ja-JP" altLang="en-US">
              <a:solidFill>
                <a:srgbClr val="666666"/>
              </a:solidFill>
            </a:endParaRPr>
          </a:p>
        </p:txBody>
      </p:sp>
      <p:sp>
        <p:nvSpPr>
          <p:cNvPr id="5" name="タイトル 4"/>
          <p:cNvSpPr>
            <a:spLocks noGrp="1"/>
          </p:cNvSpPr>
          <p:nvPr>
            <p:ph type="title"/>
          </p:nvPr>
        </p:nvSpPr>
        <p:spPr/>
        <p:txBody>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37301465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スパイス">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3534</TotalTime>
  <Words>1040</Words>
  <Application>Microsoft Office PowerPoint</Application>
  <PresentationFormat>画面に合わせる (4:3)</PresentationFormat>
  <Paragraphs>356</Paragraphs>
  <Slides>43</Slides>
  <Notes>3</Notes>
  <HiddenSlides>0</HiddenSlides>
  <MMClips>0</MMClips>
  <ScaleCrop>false</ScaleCrop>
  <HeadingPairs>
    <vt:vector size="4" baseType="variant">
      <vt:variant>
        <vt:lpstr>テーマ</vt:lpstr>
      </vt:variant>
      <vt:variant>
        <vt:i4>1</vt:i4>
      </vt:variant>
      <vt:variant>
        <vt:lpstr>スライド タイトル</vt:lpstr>
      </vt:variant>
      <vt:variant>
        <vt:i4>43</vt:i4>
      </vt:variant>
    </vt:vector>
  </HeadingPairs>
  <TitlesOfParts>
    <vt:vector size="44" baseType="lpstr">
      <vt:lpstr>ビジネス</vt:lpstr>
      <vt:lpstr>多角化と企業ブランドの 関係性</vt:lpstr>
      <vt:lpstr>PowerPoint プレゼンテーション</vt:lpstr>
      <vt:lpstr>はじめに</vt:lpstr>
      <vt:lpstr>PowerPoint プレゼンテーション</vt:lpstr>
      <vt:lpstr>現状分析</vt:lpstr>
      <vt:lpstr>現状分析</vt:lpstr>
      <vt:lpstr>現状分析</vt:lpstr>
      <vt:lpstr>現状分析</vt:lpstr>
      <vt:lpstr>現状分析</vt:lpstr>
      <vt:lpstr>現状分析</vt:lpstr>
      <vt:lpstr>現状分析</vt:lpstr>
      <vt:lpstr>現状分析</vt:lpstr>
      <vt:lpstr>現状分析</vt:lpstr>
      <vt:lpstr>（事例）富士フイルム</vt:lpstr>
      <vt:lpstr>（事例）富士フイルム</vt:lpstr>
      <vt:lpstr>（事例）富士フィルム</vt:lpstr>
      <vt:lpstr>（事例）富士フィルム</vt:lpstr>
      <vt:lpstr>（事例）ユニクロ</vt:lpstr>
      <vt:lpstr>（事例）ユニクロ</vt:lpstr>
      <vt:lpstr>（事例）ユニクロ</vt:lpstr>
      <vt:lpstr>現状分析</vt:lpstr>
      <vt:lpstr>（事例）花王</vt:lpstr>
      <vt:lpstr>（事例）花王</vt:lpstr>
      <vt:lpstr>（事例）花王</vt:lpstr>
      <vt:lpstr>（事例）花王</vt:lpstr>
      <vt:lpstr>現状分析</vt:lpstr>
      <vt:lpstr>事例</vt:lpstr>
      <vt:lpstr>事例</vt:lpstr>
      <vt:lpstr>事例</vt:lpstr>
      <vt:lpstr>まとめ</vt:lpstr>
      <vt:lpstr>PowerPoint プレゼンテーション</vt:lpstr>
      <vt:lpstr>問題意識</vt:lpstr>
      <vt:lpstr>PowerPoint プレゼンテーション</vt:lpstr>
      <vt:lpstr>PowerPoint プレゼンテーション</vt:lpstr>
      <vt:lpstr>PowerPoint プレゼンテーション</vt:lpstr>
      <vt:lpstr>PowerPoint プレゼンテーション</vt:lpstr>
      <vt:lpstr>目次</vt:lpstr>
      <vt:lpstr>研究目的</vt:lpstr>
      <vt:lpstr>目次</vt:lpstr>
      <vt:lpstr>仮説の導出</vt:lpstr>
      <vt:lpstr>仮説①</vt:lpstr>
      <vt:lpstr>参考文献・URL</vt:lpstr>
      <vt:lpstr>参考文献・URL</vt:lpstr>
    </vt:vector>
  </TitlesOfParts>
  <Company>toyo univ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非関連多角化</dc:title>
  <dc:creator>TOYO UNIV</dc:creator>
  <cp:lastModifiedBy>MIYAKO</cp:lastModifiedBy>
  <cp:revision>336</cp:revision>
  <cp:lastPrinted>2013-08-28T02:00:01Z</cp:lastPrinted>
  <dcterms:created xsi:type="dcterms:W3CDTF">2013-07-29T11:13:11Z</dcterms:created>
  <dcterms:modified xsi:type="dcterms:W3CDTF">2013-09-09T12:02:45Z</dcterms:modified>
</cp:coreProperties>
</file>